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307" r:id="rId10"/>
    <p:sldId id="269" r:id="rId11"/>
    <p:sldId id="262" r:id="rId12"/>
    <p:sldId id="266" r:id="rId13"/>
    <p:sldId id="292" r:id="rId14"/>
    <p:sldId id="270" r:id="rId15"/>
    <p:sldId id="293" r:id="rId16"/>
    <p:sldId id="275" r:id="rId17"/>
    <p:sldId id="263" r:id="rId18"/>
    <p:sldId id="267" r:id="rId19"/>
    <p:sldId id="288" r:id="rId20"/>
    <p:sldId id="274" r:id="rId21"/>
    <p:sldId id="306" r:id="rId22"/>
    <p:sldId id="294" r:id="rId23"/>
    <p:sldId id="295" r:id="rId24"/>
    <p:sldId id="296" r:id="rId25"/>
    <p:sldId id="298" r:id="rId26"/>
    <p:sldId id="299" r:id="rId27"/>
    <p:sldId id="300" r:id="rId28"/>
    <p:sldId id="297" r:id="rId29"/>
    <p:sldId id="276" r:id="rId30"/>
    <p:sldId id="302" r:id="rId31"/>
    <p:sldId id="278" r:id="rId32"/>
    <p:sldId id="303" r:id="rId33"/>
    <p:sldId id="301"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10/10/2023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10/10/2023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erasmusbasvuru.ua.gov.t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2023-2024 </a:t>
            </a:r>
            <a:r>
              <a:rPr lang="tr-TR" sz="2900" b="1" dirty="0" smtClean="0">
                <a:solidFill>
                  <a:schemeClr val="accent1">
                    <a:lumMod val="50000"/>
                  </a:schemeClr>
                </a:solidFill>
              </a:rPr>
              <a:t>Akademik </a:t>
            </a:r>
            <a:r>
              <a:rPr lang="tr-TR" sz="2900" b="1" dirty="0" smtClean="0">
                <a:solidFill>
                  <a:schemeClr val="accent1">
                    <a:lumMod val="50000"/>
                  </a:schemeClr>
                </a:solidFill>
              </a:rPr>
              <a:t>Yılı</a:t>
            </a:r>
            <a:r>
              <a:rPr lang="tr-TR" sz="2900" b="1" dirty="0" smtClean="0">
                <a:solidFill>
                  <a:schemeClr val="accent1">
                    <a:lumMod val="50000"/>
                  </a:schemeClr>
                </a:solidFill>
              </a:rPr>
              <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10 </a:t>
            </a:r>
            <a:r>
              <a:rPr lang="tr-TR" b="1" dirty="0" smtClean="0">
                <a:solidFill>
                  <a:schemeClr val="accent1">
                    <a:lumMod val="50000"/>
                  </a:schemeClr>
                </a:solidFill>
              </a:rPr>
              <a:t>Ekim </a:t>
            </a:r>
            <a:r>
              <a:rPr lang="tr-TR" b="1" dirty="0" smtClean="0">
                <a:solidFill>
                  <a:schemeClr val="accent1">
                    <a:lumMod val="50000"/>
                  </a:schemeClr>
                </a:solidFill>
              </a:rPr>
              <a:t>2023</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418011" y="1142762"/>
            <a:ext cx="9207305" cy="5166616"/>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28 </a:t>
            </a:r>
            <a:r>
              <a:rPr lang="tr-TR" sz="2800" b="1" dirty="0" smtClean="0">
                <a:solidFill>
                  <a:srgbClr val="FF0000"/>
                </a:solidFill>
                <a:latin typeface="Imprint MT Shadow" panose="04020605060303030202" pitchFamily="82" charset="0"/>
                <a:ea typeface="+mj-ea"/>
                <a:cs typeface="+mj-cs"/>
              </a:rPr>
              <a:t>Ekim </a:t>
            </a:r>
            <a:r>
              <a:rPr lang="tr-TR" sz="2800" b="1" dirty="0" smtClean="0">
                <a:solidFill>
                  <a:srgbClr val="FF0000"/>
                </a:solidFill>
                <a:latin typeface="Imprint MT Shadow" panose="04020605060303030202" pitchFamily="82" charset="0"/>
                <a:ea typeface="+mj-ea"/>
                <a:cs typeface="+mj-cs"/>
              </a:rPr>
              <a:t>2023</a:t>
            </a:r>
            <a:endParaRPr lang="tr-TR" sz="2800" b="1" dirty="0" smtClean="0">
              <a:solidFill>
                <a:srgbClr val="FF0000"/>
              </a:solidFill>
              <a:latin typeface="Imprint MT Shadow" panose="04020605060303030202" pitchFamily="82" charset="0"/>
              <a:ea typeface="+mj-ea"/>
              <a:cs typeface="+mj-cs"/>
            </a:endParaRPr>
          </a:p>
          <a:p>
            <a:pPr algn="ctr" fontAlgn="ctr"/>
            <a:r>
              <a:rPr lang="tr-TR" sz="2800" b="1" dirty="0" smtClean="0">
                <a:solidFill>
                  <a:srgbClr val="FF0000"/>
                </a:solidFill>
                <a:latin typeface="Imprint MT Shadow" panose="04020605060303030202" pitchFamily="82" charset="0"/>
                <a:ea typeface="+mj-ea"/>
                <a:cs typeface="+mj-cs"/>
              </a:rPr>
              <a:t>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a:t>
            </a:r>
            <a:r>
              <a:rPr lang="tr-TR" sz="2000" dirty="0" smtClean="0">
                <a:solidFill>
                  <a:srgbClr val="002060"/>
                </a:solidFill>
              </a:rPr>
              <a:t>transkript doğrultusunda </a:t>
            </a:r>
            <a:r>
              <a:rPr lang="tr-TR" sz="2000" dirty="0">
                <a:solidFill>
                  <a:srgbClr val="002060"/>
                </a:solidFill>
              </a:rPr>
              <a:t>minimum </a:t>
            </a:r>
            <a:r>
              <a:rPr lang="tr-TR" sz="2000" dirty="0" err="1">
                <a:solidFill>
                  <a:srgbClr val="002060"/>
                </a:solidFill>
              </a:rPr>
              <a:t>AGNO’ya</a:t>
            </a:r>
            <a:r>
              <a:rPr lang="tr-TR" sz="2000" dirty="0">
                <a:solidFill>
                  <a:srgbClr val="002060"/>
                </a:solidFill>
              </a:rPr>
              <a:t> sahip öğrencilerden oluşan bir sınav listesi </a:t>
            </a:r>
            <a:r>
              <a:rPr lang="tr-TR" sz="2000" dirty="0" smtClean="0">
                <a:solidFill>
                  <a:srgbClr val="002060"/>
                </a:solidFill>
              </a:rPr>
              <a:t>yayınlayacaktır. </a:t>
            </a: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Sınavı Üniversitemiz Yabancı Diller Yüksekokulu yürütüp sonuçları Dış İlişkilere bildirecektir. (Sınavla ilgili bütün detayları sınavdan önce Yabancı Diller Yüksekokulu ana sayfasından takip etmelisiniz!)</a:t>
            </a:r>
            <a:endParaRPr lang="tr-TR" sz="2000" dirty="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800100" y="79004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5339" y="143981"/>
            <a:ext cx="10900753" cy="1320800"/>
          </a:xfrm>
        </p:spPr>
        <p:txBody>
          <a:bodyPr>
            <a:normAutofit/>
          </a:bodyPr>
          <a:lstStyle/>
          <a:p>
            <a:r>
              <a:rPr lang="tr-TR" sz="2800" b="1" dirty="0" smtClean="0">
                <a:solidFill>
                  <a:schemeClr val="accent2">
                    <a:lumMod val="50000"/>
                  </a:schemeClr>
                </a:solidFill>
                <a:latin typeface="Imprint MT Shadow" panose="04020605060303030202" pitchFamily="82" charset="0"/>
              </a:rPr>
              <a:t>Üniversitemiz Bölümler Bazında </a:t>
            </a:r>
            <a:r>
              <a:rPr lang="tr-TR" sz="2800" b="1" dirty="0" err="1" smtClean="0">
                <a:solidFill>
                  <a:schemeClr val="accent2">
                    <a:lumMod val="50000"/>
                  </a:schemeClr>
                </a:solidFill>
                <a:latin typeface="Imprint MT Shadow" panose="04020605060303030202" pitchFamily="82" charset="0"/>
              </a:rPr>
              <a:t>Erasmus</a:t>
            </a:r>
            <a:r>
              <a:rPr lang="tr-TR" sz="2800" b="1" dirty="0" smtClean="0">
                <a:solidFill>
                  <a:schemeClr val="accent2">
                    <a:lumMod val="50000"/>
                  </a:schemeClr>
                </a:solidFill>
                <a:latin typeface="Imprint MT Shadow" panose="04020605060303030202" pitchFamily="82" charset="0"/>
              </a:rPr>
              <a:t>+ İkili Anlaşmalara </a:t>
            </a:r>
            <a:r>
              <a:rPr lang="tr-TR" sz="2800" b="1" dirty="0" smtClean="0">
                <a:solidFill>
                  <a:schemeClr val="accent2">
                    <a:lumMod val="50000"/>
                  </a:schemeClr>
                </a:solidFill>
                <a:latin typeface="Imprint MT Shadow" panose="04020605060303030202" pitchFamily="82" charset="0"/>
              </a:rPr>
              <a:t/>
            </a:r>
            <a:br>
              <a:rPr lang="tr-TR" sz="2800" b="1" dirty="0" smtClean="0">
                <a:solidFill>
                  <a:schemeClr val="accent2">
                    <a:lumMod val="50000"/>
                  </a:schemeClr>
                </a:solidFill>
                <a:latin typeface="Imprint MT Shadow" panose="04020605060303030202" pitchFamily="82" charset="0"/>
              </a:rPr>
            </a:br>
            <a:r>
              <a:rPr lang="tr-TR" sz="2800" b="1" dirty="0" smtClean="0">
                <a:solidFill>
                  <a:schemeClr val="accent2">
                    <a:lumMod val="50000"/>
                  </a:schemeClr>
                </a:solidFill>
                <a:latin typeface="Imprint MT Shadow" panose="04020605060303030202" pitchFamily="82" charset="0"/>
              </a:rPr>
              <a:t>nereden </a:t>
            </a:r>
            <a:r>
              <a:rPr lang="tr-TR" sz="2800" b="1" dirty="0" smtClean="0">
                <a:solidFill>
                  <a:schemeClr val="accent2">
                    <a:lumMod val="50000"/>
                  </a:schemeClr>
                </a:solidFill>
                <a:latin typeface="Imprint MT Shadow" panose="04020605060303030202" pitchFamily="82" charset="0"/>
              </a:rPr>
              <a:t>ulaşabilirim?</a:t>
            </a:r>
            <a:endParaRPr lang="tr-TR" sz="28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887" y="1918563"/>
            <a:ext cx="10058400" cy="4756557"/>
          </a:xfrm>
          <a:prstGeom prst="rect">
            <a:avLst/>
          </a:prstGeom>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latin typeface="Imprint MT Shadow" panose="04020605060303030202" pitchFamily="82" charset="0"/>
              </a:rPr>
              <a:t>Maddi destek alacak mıyım?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a:t>
            </a:r>
            <a:r>
              <a:rPr lang="tr-TR" altLang="en-US" sz="2000" dirty="0" smtClean="0">
                <a:solidFill>
                  <a:schemeClr val="accent2">
                    <a:lumMod val="50000"/>
                  </a:schemeClr>
                </a:solidFill>
              </a:rPr>
              <a:t>2023 sözleşme </a:t>
            </a:r>
            <a:r>
              <a:rPr lang="tr-TR" altLang="en-US" sz="2000" dirty="0" smtClean="0">
                <a:solidFill>
                  <a:schemeClr val="accent2">
                    <a:lumMod val="50000"/>
                  </a:schemeClr>
                </a:solidFill>
              </a:rPr>
              <a:t>dönemi için (KA131 Projesi*) güncellenen </a:t>
            </a:r>
            <a:r>
              <a:rPr lang="tr-TR" altLang="en-US" sz="2000" dirty="0">
                <a:solidFill>
                  <a:schemeClr val="accent2">
                    <a:lumMod val="50000"/>
                  </a:schemeClr>
                </a:solidFill>
              </a:rPr>
              <a:t>h</a:t>
            </a:r>
            <a:r>
              <a:rPr lang="tr-TR" altLang="en-US" sz="2000" dirty="0" smtClean="0">
                <a:solidFill>
                  <a:schemeClr val="accent2">
                    <a:lumMod val="50000"/>
                  </a:schemeClr>
                </a:solidFill>
              </a:rPr>
              <a:t>ibe miktarları ayda </a:t>
            </a:r>
            <a:r>
              <a:rPr lang="tr-TR" altLang="en-US" sz="2000" dirty="0">
                <a:solidFill>
                  <a:schemeClr val="accent2">
                    <a:lumMod val="50000"/>
                  </a:schemeClr>
                </a:solidFill>
              </a:rPr>
              <a:t>ortalama </a:t>
            </a:r>
            <a:r>
              <a:rPr lang="tr-TR" altLang="en-US" sz="2000" dirty="0" smtClean="0">
                <a:solidFill>
                  <a:schemeClr val="accent2">
                    <a:lumMod val="50000"/>
                  </a:schemeClr>
                </a:solidFill>
              </a:rPr>
              <a:t>450-600 </a:t>
            </a:r>
            <a:r>
              <a:rPr lang="tr-TR" altLang="en-US" sz="2000" dirty="0">
                <a:solidFill>
                  <a:schemeClr val="accent2">
                    <a:lumMod val="50000"/>
                  </a:schemeClr>
                </a:solidFill>
              </a:rPr>
              <a:t>€ arasında değişiklik </a:t>
            </a:r>
            <a:r>
              <a:rPr lang="tr-TR" altLang="en-US" sz="2000" dirty="0" smtClean="0">
                <a:solidFill>
                  <a:schemeClr val="accent2">
                    <a:lumMod val="50000"/>
                  </a:schemeClr>
                </a:solidFill>
              </a:rPr>
              <a:t>göstermektedir. 3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a:t>
            </a:r>
            <a:r>
              <a:rPr lang="tr-TR" sz="2800" b="1" dirty="0" smtClean="0">
                <a:solidFill>
                  <a:srgbClr val="002060"/>
                </a:solidFill>
                <a:latin typeface="Imprint MT Shadow" panose="04020605060303030202" pitchFamily="82" charset="0"/>
              </a:rPr>
              <a:t>DAĞILIMI </a:t>
            </a:r>
            <a:br>
              <a:rPr lang="tr-TR" sz="2800" b="1" dirty="0" smtClean="0">
                <a:solidFill>
                  <a:srgbClr val="002060"/>
                </a:solidFill>
                <a:latin typeface="Imprint MT Shadow" panose="04020605060303030202" pitchFamily="82" charset="0"/>
              </a:rPr>
            </a:br>
            <a:r>
              <a:rPr lang="tr-TR" sz="2800" b="1" dirty="0" smtClean="0">
                <a:solidFill>
                  <a:srgbClr val="002060"/>
                </a:solidFill>
                <a:latin typeface="Imprint MT Shadow" panose="04020605060303030202" pitchFamily="82" charset="0"/>
              </a:rPr>
              <a:t>(</a:t>
            </a:r>
            <a:r>
              <a:rPr lang="tr-TR" sz="2400" b="1" dirty="0" smtClean="0">
                <a:solidFill>
                  <a:srgbClr val="002060"/>
                </a:solidFill>
                <a:latin typeface="Imprint MT Shadow" panose="04020605060303030202" pitchFamily="82" charset="0"/>
              </a:rPr>
              <a:t>2023 </a:t>
            </a:r>
            <a:r>
              <a:rPr lang="tr-TR" sz="2400" b="1" dirty="0" smtClean="0">
                <a:solidFill>
                  <a:srgbClr val="002060"/>
                </a:solidFill>
                <a:latin typeface="Imprint MT Shadow" panose="04020605060303030202" pitchFamily="82" charset="0"/>
              </a:rPr>
              <a:t>KA131 Sözleşme </a:t>
            </a:r>
            <a:r>
              <a:rPr lang="tr-TR" sz="2400" b="1" dirty="0" smtClean="0">
                <a:solidFill>
                  <a:srgbClr val="002060"/>
                </a:solidFill>
                <a:latin typeface="Imprint MT Shadow" panose="04020605060303030202" pitchFamily="82" charset="0"/>
              </a:rPr>
              <a:t>Dönemi </a:t>
            </a:r>
            <a:r>
              <a:rPr lang="tr-TR" sz="2400" b="1" dirty="0" smtClean="0">
                <a:solidFill>
                  <a:srgbClr val="002060"/>
                </a:solidFill>
                <a:latin typeface="Imprint MT Shadow" panose="04020605060303030202" pitchFamily="82" charset="0"/>
              </a:rPr>
              <a:t>Hibe Miktarları)</a:t>
            </a:r>
            <a:endParaRPr lang="tr-TR" sz="2400" b="1" dirty="0">
              <a:solidFill>
                <a:srgbClr val="002060"/>
              </a:solidFill>
              <a:latin typeface="Imprint MT Shadow" panose="04020605060303030202" pitchFamily="82"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741477507"/>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en-GB" sz="1200" b="1" kern="1200" dirty="0" err="1" smtClean="0">
                          <a:solidFill>
                            <a:schemeClr val="tx1"/>
                          </a:solidFill>
                          <a:latin typeface="Arial" panose="020B0604020202020204" pitchFamily="34" charset="0"/>
                          <a:ea typeface="+mn-ea"/>
                          <a:cs typeface="Arial" panose="020B0604020202020204" pitchFamily="34" charset="0"/>
                        </a:rPr>
                        <a:t>Almanya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Avusturya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Belçika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Danimarka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Finlandiya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Fransa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Güney</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Kıbrıs</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Hollanda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İrlanda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İspanya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İtalya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İzlanda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Lihtenştayn</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Lüksemburg</a:t>
                      </a:r>
                      <a:r>
                        <a:rPr lang="en-GB" sz="1200" b="1" kern="1200" dirty="0" smtClean="0">
                          <a:solidFill>
                            <a:schemeClr val="tx1"/>
                          </a:solidFill>
                          <a:latin typeface="Arial" panose="020B0604020202020204" pitchFamily="34" charset="0"/>
                          <a:ea typeface="+mn-ea"/>
                          <a:cs typeface="Arial" panose="020B0604020202020204" pitchFamily="34" charset="0"/>
                        </a:rPr>
                        <a:t>, Malta, </a:t>
                      </a:r>
                      <a:r>
                        <a:rPr lang="en-GB" sz="1200" b="1" kern="1200" dirty="0" err="1" smtClean="0">
                          <a:solidFill>
                            <a:schemeClr val="tx1"/>
                          </a:solidFill>
                          <a:latin typeface="Arial" panose="020B0604020202020204" pitchFamily="34" charset="0"/>
                          <a:ea typeface="+mn-ea"/>
                          <a:cs typeface="Arial" panose="020B0604020202020204" pitchFamily="34" charset="0"/>
                        </a:rPr>
                        <a:t>Norveç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Portekiz</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Yunanistan</a:t>
                      </a:r>
                      <a:r>
                        <a:rPr lang="en-GB" sz="1200" b="1" kern="1200" dirty="0" smtClean="0">
                          <a:solidFill>
                            <a:schemeClr val="tx1"/>
                          </a:solidFill>
                          <a:latin typeface="Arial" panose="020B0604020202020204" pitchFamily="34" charset="0"/>
                          <a:ea typeface="+mn-ea"/>
                          <a:cs typeface="Arial" panose="020B0604020202020204" pitchFamily="34" charset="0"/>
                        </a:rPr>
                        <a:t> </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750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Bulgaristan, Çek Cumhuriyeti, Estonya, Hırvatistan, Kuzey Makedonya, Letonya, Litvanya, Macaristan, Polonya, Romanya, Sırbistan, Slovakya,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450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595729"/>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Imprint MT Shadow" panose="04020605060303030202" pitchFamily="82" charset="0"/>
              </a:rPr>
              <a:t>Staj </a:t>
            </a:r>
            <a:r>
              <a:rPr lang="tr-TR" sz="7000" b="1" dirty="0" smtClean="0">
                <a:solidFill>
                  <a:schemeClr val="accent2">
                    <a:lumMod val="50000"/>
                  </a:schemeClr>
                </a:solidFill>
                <a:latin typeface="Imprint MT Shadow" panose="04020605060303030202" pitchFamily="82" charset="0"/>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 (Mezun durumunda olan öğrencilerimiz devam eden dersleri olmaması durumunda mezuniyetlerinin peşine devam eden aylarda da staj faaliyetine katılabilir.)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8667"/>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sz="4800" b="1" dirty="0" smtClean="0">
                <a:solidFill>
                  <a:schemeClr val="accent2">
                    <a:lumMod val="50000"/>
                  </a:schemeClr>
                </a:solidFill>
                <a:latin typeface="Imprint MT Shadow" panose="04020605060303030202" pitchFamily="82" charset="0"/>
              </a:rPr>
              <a:t>Toplantı Gündemi</a:t>
            </a:r>
            <a:endParaRPr lang="tr-TR" sz="4800" b="1"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1626923"/>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p>
          <a:p>
            <a:pPr marL="457200" indent="-457200" algn="l">
              <a:lnSpc>
                <a:spcPct val="90000"/>
              </a:lnSpc>
              <a:buFont typeface="Wingdings" panose="05000000000000000000" pitchFamily="2" charset="2"/>
              <a:buChar char="Ø"/>
            </a:pPr>
            <a:r>
              <a:rPr lang="tr-TR" sz="2800" dirty="0">
                <a:solidFill>
                  <a:srgbClr val="002060"/>
                </a:solidFill>
              </a:rPr>
              <a:t>Başvuru Şartları ve Yabancı Dil Sınavı </a:t>
            </a: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p>
          <a:p>
            <a:pPr marL="457200" indent="-457200" algn="l">
              <a:lnSpc>
                <a:spcPct val="90000"/>
              </a:lnSpc>
              <a:buFont typeface="Wingdings" panose="05000000000000000000" pitchFamily="2" charset="2"/>
              <a:buChar char="Ø"/>
            </a:pPr>
            <a:r>
              <a:rPr lang="tr-TR" sz="2800" dirty="0" smtClean="0">
                <a:solidFill>
                  <a:srgbClr val="002060"/>
                </a:solidFill>
              </a:rPr>
              <a:t>OLS (Online </a:t>
            </a:r>
            <a:r>
              <a:rPr lang="tr-TR" sz="2800" dirty="0" err="1" smtClean="0">
                <a:solidFill>
                  <a:srgbClr val="002060"/>
                </a:solidFill>
              </a:rPr>
              <a:t>Linguistic</a:t>
            </a:r>
            <a:r>
              <a:rPr lang="tr-TR" sz="2800" dirty="0" smtClean="0">
                <a:solidFill>
                  <a:srgbClr val="002060"/>
                </a:solidFill>
              </a:rPr>
              <a:t> </a:t>
            </a:r>
            <a:r>
              <a:rPr lang="tr-TR" sz="2800" dirty="0" err="1" smtClean="0">
                <a:solidFill>
                  <a:srgbClr val="002060"/>
                </a:solidFill>
              </a:rPr>
              <a:t>Support</a:t>
            </a:r>
            <a:r>
              <a:rPr lang="tr-TR" sz="2800" dirty="0" smtClean="0">
                <a:solidFill>
                  <a:srgbClr val="002060"/>
                </a:solidFill>
              </a:rPr>
              <a:t>) Hakkında</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Sık Sorulan Sorular</a:t>
            </a:r>
            <a:endParaRPr lang="tr-TR" sz="2800" dirty="0">
              <a:solidFill>
                <a:srgbClr val="002060"/>
              </a:solidFill>
            </a:endParaRP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Imprint MT Shadow" panose="04020605060303030202" pitchFamily="82" charset="0"/>
                <a:ea typeface="+mj-ea"/>
                <a:cs typeface="+mj-cs"/>
              </a:rPr>
              <a:t>Belirlenen Miktardaki Hibelerin Ödemesi </a:t>
            </a:r>
            <a:r>
              <a:rPr lang="tr-TR" sz="3200" b="1" dirty="0" smtClean="0">
                <a:solidFill>
                  <a:schemeClr val="accent2">
                    <a:lumMod val="50000"/>
                  </a:schemeClr>
                </a:solidFill>
                <a:latin typeface="Imprint MT Shadow" panose="04020605060303030202" pitchFamily="82" charset="0"/>
                <a:ea typeface="+mj-ea"/>
                <a:cs typeface="+mj-cs"/>
              </a:rPr>
              <a:t>Nasıl Yapılır</a:t>
            </a:r>
            <a:r>
              <a:rPr lang="tr-TR" sz="3200" b="1" dirty="0" smtClean="0">
                <a:solidFill>
                  <a:schemeClr val="accent2">
                    <a:lumMod val="50000"/>
                  </a:schemeClr>
                </a:solidFill>
                <a:latin typeface="Imprint MT Shadow" panose="04020605060303030202" pitchFamily="82" charset="0"/>
                <a:ea typeface="+mj-ea"/>
                <a:cs typeface="+mj-cs"/>
              </a:rPr>
              <a:t>?</a:t>
            </a:r>
            <a:endParaRPr lang="tr-TR" sz="32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başarı oranı ve OLS katılımı </a:t>
            </a:r>
            <a:r>
              <a:rPr lang="tr-TR" sz="2000" dirty="0">
                <a:solidFill>
                  <a:srgbClr val="002060"/>
                </a:solidFill>
              </a:rPr>
              <a:t>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2">
                    <a:lumMod val="50000"/>
                  </a:schemeClr>
                </a:solidFill>
                <a:latin typeface="Imprint MT Shadow" panose="04020605060303030202" pitchFamily="82" charset="0"/>
                <a:cs typeface="Times New Roman" panose="02020603050405020304" pitchFamily="18" charset="0"/>
              </a:rPr>
              <a:t>ÇEVRİMİÇİ DİL DESTEĞİ: (Online </a:t>
            </a:r>
            <a:r>
              <a:rPr lang="tr-TR" b="1" dirty="0" err="1">
                <a:solidFill>
                  <a:schemeClr val="accent2">
                    <a:lumMod val="50000"/>
                  </a:schemeClr>
                </a:solidFill>
                <a:latin typeface="Imprint MT Shadow" panose="04020605060303030202" pitchFamily="82" charset="0"/>
                <a:cs typeface="Times New Roman" panose="02020603050405020304" pitchFamily="18" charset="0"/>
              </a:rPr>
              <a:t>Linguistic</a:t>
            </a:r>
            <a:r>
              <a:rPr lang="tr-TR" b="1" dirty="0">
                <a:solidFill>
                  <a:schemeClr val="accent2">
                    <a:lumMod val="50000"/>
                  </a:schemeClr>
                </a:solidFill>
                <a:latin typeface="Imprint MT Shadow" panose="04020605060303030202" pitchFamily="82" charset="0"/>
                <a:cs typeface="Times New Roman" panose="02020603050405020304" pitchFamily="18" charset="0"/>
              </a:rPr>
              <a:t> </a:t>
            </a:r>
            <a:r>
              <a:rPr lang="tr-TR" b="1" dirty="0" err="1" smtClean="0">
                <a:solidFill>
                  <a:schemeClr val="accent2">
                    <a:lumMod val="50000"/>
                  </a:schemeClr>
                </a:solidFill>
                <a:latin typeface="Imprint MT Shadow" panose="04020605060303030202" pitchFamily="82" charset="0"/>
                <a:cs typeface="Times New Roman" panose="02020603050405020304" pitchFamily="18" charset="0"/>
              </a:rPr>
              <a:t>Support</a:t>
            </a:r>
            <a:r>
              <a:rPr lang="tr-TR" b="1" dirty="0" smtClean="0">
                <a:solidFill>
                  <a:schemeClr val="accent2">
                    <a:lumMod val="50000"/>
                  </a:schemeClr>
                </a:solidFill>
                <a:latin typeface="Imprint MT Shadow" panose="04020605060303030202" pitchFamily="82" charset="0"/>
                <a:cs typeface="Times New Roman" panose="02020603050405020304" pitchFamily="18" charset="0"/>
              </a:rPr>
              <a:t>)</a:t>
            </a:r>
            <a:r>
              <a:rPr lang="tr-TR" dirty="0" smtClean="0">
                <a:latin typeface="Imprint MT Shadow" panose="04020605060303030202" pitchFamily="82" charset="0"/>
                <a:ea typeface="Tahoma" panose="020B0604030504040204" pitchFamily="34" charset="0"/>
                <a:cs typeface="Times New Roman" panose="02020603050405020304" pitchFamily="18" charset="0"/>
              </a:rPr>
              <a:t>  </a:t>
            </a:r>
            <a:r>
              <a:rPr lang="tr-TR" dirty="0" smtClean="0">
                <a:latin typeface="Times New Roman" panose="02020603050405020304" pitchFamily="18" charset="0"/>
                <a:ea typeface="Tahoma" panose="020B0604030504040204" pitchFamily="34" charset="0"/>
                <a:cs typeface="Times New Roman" panose="02020603050405020304" pitchFamily="18" charset="0"/>
              </a:rPr>
              <a:t/>
            </a:r>
            <a:br>
              <a:rPr lang="tr-TR" dirty="0" smtClean="0">
                <a:latin typeface="Times New Roman" panose="02020603050405020304" pitchFamily="18" charset="0"/>
                <a:ea typeface="Tahoma" panose="020B0604030504040204" pitchFamily="34" charset="0"/>
                <a:cs typeface="Times New Roman" panose="02020603050405020304" pitchFamily="18" charset="0"/>
              </a:rPr>
            </a:br>
            <a:endParaRPr lang="en-US"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000" dirty="0" smtClean="0">
                <a:solidFill>
                  <a:srgbClr val="002060"/>
                </a:solidFill>
                <a:ea typeface="Tahoma" panose="020B0604030504040204" pitchFamily="34" charset="0"/>
                <a:cs typeface="Times New Roman" panose="02020603050405020304" pitchFamily="18" charset="0"/>
              </a:rPr>
              <a:t>Öğrenim </a:t>
            </a:r>
            <a:r>
              <a:rPr lang="tr-TR" sz="2000" dirty="0">
                <a:solidFill>
                  <a:srgbClr val="002060"/>
                </a:solidFill>
                <a:ea typeface="Tahoma" panose="020B0604030504040204" pitchFamily="34" charset="0"/>
                <a:cs typeface="Times New Roman" panose="02020603050405020304" pitchFamily="18" charset="0"/>
              </a:rPr>
              <a:t>veya staj hareketliliği gerçekleştirmek için seçilmiş </a:t>
            </a:r>
            <a:r>
              <a:rPr lang="tr-TR" sz="2000" dirty="0" smtClean="0">
                <a:solidFill>
                  <a:srgbClr val="002060"/>
                </a:solidFill>
                <a:ea typeface="Tahoma" panose="020B0604030504040204" pitchFamily="34" charset="0"/>
                <a:cs typeface="Times New Roman" panose="02020603050405020304" pitchFamily="18" charset="0"/>
              </a:rPr>
              <a:t>öğrenciler</a:t>
            </a:r>
            <a:r>
              <a:rPr lang="tr-TR" sz="2000" dirty="0">
                <a:solidFill>
                  <a:srgbClr val="002060"/>
                </a:solidFill>
                <a:ea typeface="Tahoma" panose="020B0604030504040204" pitchFamily="34" charset="0"/>
                <a:cs typeface="Times New Roman" panose="02020603050405020304" pitchFamily="18" charset="0"/>
              </a:rPr>
              <a:t>, faaliyetlerine başlamadan önce ve faaliyetlerini </a:t>
            </a:r>
            <a:r>
              <a:rPr lang="tr-TR" sz="2000" dirty="0" smtClean="0">
                <a:solidFill>
                  <a:srgbClr val="002060"/>
                </a:solidFill>
                <a:ea typeface="Tahoma" panose="020B0604030504040204" pitchFamily="34" charset="0"/>
                <a:cs typeface="Times New Roman" panose="02020603050405020304" pitchFamily="18" charset="0"/>
              </a:rPr>
              <a:t>tamamladıktan </a:t>
            </a:r>
            <a:r>
              <a:rPr lang="tr-TR" sz="2000" dirty="0">
                <a:solidFill>
                  <a:srgbClr val="002060"/>
                </a:solidFill>
                <a:ea typeface="Tahoma" panose="020B0604030504040204" pitchFamily="34" charset="0"/>
                <a:cs typeface="Times New Roman" panose="02020603050405020304" pitchFamily="18" charset="0"/>
              </a:rPr>
              <a:t>sonra ayrı ayrı olmak üzere, Çevrimiçi Dil Desteği </a:t>
            </a:r>
            <a:r>
              <a:rPr lang="tr-TR" sz="2000" dirty="0" smtClean="0">
                <a:solidFill>
                  <a:srgbClr val="002060"/>
                </a:solidFill>
                <a:ea typeface="Tahoma" panose="020B0604030504040204" pitchFamily="34" charset="0"/>
                <a:cs typeface="Times New Roman" panose="02020603050405020304" pitchFamily="18" charset="0"/>
              </a:rPr>
              <a:t>Sistemi </a:t>
            </a:r>
            <a:r>
              <a:rPr lang="tr-TR" sz="2000" dirty="0">
                <a:solidFill>
                  <a:srgbClr val="002060"/>
                </a:solidFill>
                <a:ea typeface="Tahoma" panose="020B0604030504040204" pitchFamily="34" charset="0"/>
                <a:cs typeface="Times New Roman" panose="02020603050405020304" pitchFamily="18" charset="0"/>
              </a:rPr>
              <a:t>üzerinden sınav olurlar</a:t>
            </a:r>
            <a:r>
              <a:rPr lang="tr-TR" sz="2000" dirty="0" smtClean="0">
                <a:solidFill>
                  <a:srgbClr val="002060"/>
                </a:solidFill>
                <a:ea typeface="Tahoma" panose="020B0604030504040204" pitchFamily="34" charset="0"/>
                <a:cs typeface="Times New Roman" panose="02020603050405020304" pitchFamily="18" charset="0"/>
              </a:rPr>
              <a:t>.</a:t>
            </a:r>
          </a:p>
          <a:p>
            <a:pPr algn="just"/>
            <a:r>
              <a:rPr lang="en-US" sz="2000" dirty="0">
                <a:solidFill>
                  <a:srgbClr val="002060"/>
                </a:solidFill>
              </a:rPr>
              <a:t>Online Language Support (OLS) </a:t>
            </a:r>
            <a:r>
              <a:rPr lang="en-US" sz="2000" dirty="0" err="1">
                <a:solidFill>
                  <a:srgbClr val="002060"/>
                </a:solidFill>
              </a:rPr>
              <a:t>sistemi</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a:t>
            </a:r>
            <a:r>
              <a:rPr lang="en-US" sz="2000" dirty="0">
                <a:solidFill>
                  <a:srgbClr val="002060"/>
                </a:solidFill>
              </a:rPr>
              <a:t> </a:t>
            </a:r>
            <a:r>
              <a:rPr lang="en-US" sz="2000" dirty="0" err="1">
                <a:solidFill>
                  <a:srgbClr val="002060"/>
                </a:solidFill>
              </a:rPr>
              <a:t>erişime</a:t>
            </a:r>
            <a:r>
              <a:rPr lang="en-US" sz="2000" dirty="0">
                <a:solidFill>
                  <a:srgbClr val="002060"/>
                </a:solidFill>
              </a:rPr>
              <a:t> </a:t>
            </a:r>
            <a:r>
              <a:rPr lang="en-US" sz="2000" dirty="0" err="1">
                <a:solidFill>
                  <a:srgbClr val="002060"/>
                </a:solidFill>
              </a:rPr>
              <a:t>kapatılmıştır</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tarihinden</a:t>
            </a:r>
            <a:r>
              <a:rPr lang="en-US" sz="2000" dirty="0">
                <a:solidFill>
                  <a:srgbClr val="002060"/>
                </a:solidFill>
              </a:rPr>
              <a:t> </a:t>
            </a:r>
            <a:r>
              <a:rPr lang="en-US" sz="2000" dirty="0" err="1">
                <a:solidFill>
                  <a:srgbClr val="002060"/>
                </a:solidFill>
              </a:rPr>
              <a:t>sonra</a:t>
            </a:r>
            <a:r>
              <a:rPr lang="en-US" sz="2000" dirty="0">
                <a:solidFill>
                  <a:srgbClr val="002060"/>
                </a:solidFill>
              </a:rPr>
              <a:t> OLS </a:t>
            </a:r>
            <a:r>
              <a:rPr lang="en-US" sz="2000" dirty="0" err="1">
                <a:solidFill>
                  <a:srgbClr val="002060"/>
                </a:solidFill>
              </a:rPr>
              <a:t>yerine</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kullanılmaya</a:t>
            </a:r>
            <a:r>
              <a:rPr lang="en-US" sz="2000" dirty="0">
                <a:solidFill>
                  <a:srgbClr val="002060"/>
                </a:solidFill>
              </a:rPr>
              <a:t> </a:t>
            </a:r>
            <a:r>
              <a:rPr lang="en-US" sz="2000" dirty="0" err="1">
                <a:solidFill>
                  <a:srgbClr val="002060"/>
                </a:solidFill>
              </a:rPr>
              <a:t>başlanmıştır</a:t>
            </a:r>
            <a:r>
              <a:rPr lang="en-US" sz="2000" dirty="0">
                <a:solidFill>
                  <a:srgbClr val="002060"/>
                </a:solidFill>
              </a:rPr>
              <a:t>. </a:t>
            </a:r>
            <a:r>
              <a:rPr lang="en-US" sz="2000" dirty="0" err="1">
                <a:solidFill>
                  <a:srgbClr val="002060"/>
                </a:solidFill>
              </a:rPr>
              <a:t>Öğrencilerimizin</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üzerinden</a:t>
            </a:r>
            <a:r>
              <a:rPr lang="en-US" sz="2000" dirty="0">
                <a:solidFill>
                  <a:srgbClr val="002060"/>
                </a:solidFill>
              </a:rPr>
              <a:t> OLS </a:t>
            </a:r>
            <a:r>
              <a:rPr lang="en-US" sz="2000" dirty="0" err="1">
                <a:solidFill>
                  <a:srgbClr val="002060"/>
                </a:solidFill>
              </a:rPr>
              <a:t>sınavlarını</a:t>
            </a:r>
            <a:r>
              <a:rPr lang="en-US" sz="2000" dirty="0">
                <a:solidFill>
                  <a:srgbClr val="002060"/>
                </a:solidFill>
              </a:rPr>
              <a:t> </a:t>
            </a:r>
            <a:r>
              <a:rPr lang="en-US" sz="2000" dirty="0" err="1">
                <a:solidFill>
                  <a:srgbClr val="002060"/>
                </a:solidFill>
              </a:rPr>
              <a:t>yapmaları</a:t>
            </a:r>
            <a:r>
              <a:rPr lang="en-US" sz="2000" dirty="0">
                <a:solidFill>
                  <a:srgbClr val="002060"/>
                </a:solidFill>
              </a:rPr>
              <a:t> </a:t>
            </a:r>
            <a:r>
              <a:rPr lang="en-US" sz="2000" dirty="0" err="1">
                <a:solidFill>
                  <a:srgbClr val="002060"/>
                </a:solidFill>
              </a:rPr>
              <a:t>gerekmektedir</a:t>
            </a:r>
            <a:r>
              <a:rPr lang="en-US" sz="2000" dirty="0">
                <a:solidFill>
                  <a:srgbClr val="002060"/>
                </a:solidFill>
              </a:rPr>
              <a:t>. </a:t>
            </a:r>
            <a:endParaRPr lang="tr-TR" sz="2000" dirty="0" smtClean="0">
              <a:solidFill>
                <a:srgbClr val="002060"/>
              </a:solidFill>
            </a:endParaRPr>
          </a:p>
          <a:p>
            <a:pPr algn="just"/>
            <a:r>
              <a:rPr lang="tr-TR" sz="2000" dirty="0">
                <a:solidFill>
                  <a:srgbClr val="002060"/>
                </a:solidFill>
              </a:rPr>
              <a:t>Gerekli talimatlar ve yönlendirmeler Dış İlişkiler ana sayfasında </a:t>
            </a:r>
            <a:r>
              <a:rPr lang="tr-TR" sz="2000" dirty="0" smtClean="0">
                <a:solidFill>
                  <a:srgbClr val="002060"/>
                </a:solidFill>
              </a:rPr>
              <a:t>«</a:t>
            </a:r>
            <a:r>
              <a:rPr lang="tr-TR" sz="2000" u="sng" dirty="0" smtClean="0">
                <a:solidFill>
                  <a:srgbClr val="FF0000"/>
                </a:solidFill>
              </a:rPr>
              <a:t>Yeni </a:t>
            </a:r>
            <a:r>
              <a:rPr lang="tr-TR" sz="2000" u="sng" dirty="0">
                <a:solidFill>
                  <a:srgbClr val="FF0000"/>
                </a:solidFill>
              </a:rPr>
              <a:t>OLS Sistemi (EU Academy) </a:t>
            </a:r>
            <a:r>
              <a:rPr lang="tr-TR" sz="2000" u="sng" dirty="0" smtClean="0">
                <a:solidFill>
                  <a:srgbClr val="FF0000"/>
                </a:solidFill>
              </a:rPr>
              <a:t>Hakkında</a:t>
            </a:r>
            <a:r>
              <a:rPr lang="tr-TR" sz="2000" dirty="0" smtClean="0">
                <a:solidFill>
                  <a:srgbClr val="002060"/>
                </a:solidFill>
              </a:rPr>
              <a:t>» adındaki menüde bulunabilir.</a:t>
            </a:r>
            <a:endParaRPr lang="en-US" sz="2000" dirty="0">
              <a:solidFill>
                <a:srgbClr val="002060"/>
              </a:solidFill>
            </a:endParaRPr>
          </a:p>
        </p:txBody>
      </p:sp>
    </p:spTree>
    <p:extLst>
      <p:ext uri="{BB962C8B-B14F-4D97-AF65-F5344CB8AC3E}">
        <p14:creationId xmlns:p14="http://schemas.microsoft.com/office/powerpoint/2010/main" val="1452915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latin typeface="Imprint MT Shadow" panose="04020605060303030202" pitchFamily="82" charset="0"/>
              </a:rPr>
              <a:t>Gidilen üniversiteye ücret ödenir mi?</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latin typeface="Imprint MT Shadow" panose="04020605060303030202" pitchFamily="82" charset="0"/>
              </a:rPr>
              <a:t>Yurtdışında alınan derslere </a:t>
            </a:r>
            <a:r>
              <a:rPr lang="tr-TR" altLang="en-US" b="1" dirty="0" smtClean="0">
                <a:solidFill>
                  <a:schemeClr val="accent2">
                    <a:lumMod val="50000"/>
                  </a:schemeClr>
                </a:solidFill>
                <a:latin typeface="Imprint MT Shadow" panose="04020605060303030202" pitchFamily="82" charset="0"/>
              </a:rPr>
              <a:t>ETÜ </a:t>
            </a:r>
            <a:r>
              <a:rPr lang="tr-TR" altLang="en-US" b="1" dirty="0" smtClean="0">
                <a:solidFill>
                  <a:schemeClr val="accent2">
                    <a:lumMod val="50000"/>
                  </a:schemeClr>
                </a:solidFill>
                <a:latin typeface="Imprint MT Shadow" panose="04020605060303030202" pitchFamily="82" charset="0"/>
              </a:rPr>
              <a:t>denklik </a:t>
            </a:r>
            <a:r>
              <a:rPr lang="tr-TR" altLang="en-US" b="1" dirty="0">
                <a:solidFill>
                  <a:schemeClr val="accent2">
                    <a:lumMod val="50000"/>
                  </a:schemeClr>
                </a:solidFill>
                <a:latin typeface="Imprint MT Shadow" panose="04020605060303030202" pitchFamily="82" charset="0"/>
              </a:rPr>
              <a:t>veriyor mu?</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latin typeface="Imprint MT Shadow" panose="04020605060303030202" pitchFamily="82" charset="0"/>
              </a:rPr>
              <a:t>Gittiğim üniversitede hangi </a:t>
            </a:r>
            <a:r>
              <a:rPr lang="tr-TR" altLang="en-US" b="1" dirty="0" smtClean="0">
                <a:solidFill>
                  <a:schemeClr val="accent2">
                    <a:lumMod val="50000"/>
                  </a:schemeClr>
                </a:solidFill>
                <a:latin typeface="Imprint MT Shadow" panose="04020605060303030202" pitchFamily="82" charset="0"/>
              </a:rPr>
              <a:t>dilde ders </a:t>
            </a:r>
            <a:r>
              <a:rPr lang="tr-TR" altLang="en-US" b="1" dirty="0">
                <a:solidFill>
                  <a:schemeClr val="accent2">
                    <a:lumMod val="50000"/>
                  </a:schemeClr>
                </a:solidFill>
                <a:latin typeface="Imprint MT Shadow" panose="04020605060303030202" pitchFamily="82" charset="0"/>
              </a:rPr>
              <a:t>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latin typeface="Imprint MT Shadow" panose="04020605060303030202" pitchFamily="82" charset="0"/>
              </a:rPr>
              <a:t>Pasaportumu ücretsiz alabilir miyim?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(Ekim </a:t>
            </a:r>
            <a:r>
              <a:rPr lang="tr-TR" altLang="en-US" sz="2000" dirty="0" smtClean="0">
                <a:solidFill>
                  <a:schemeClr val="accent2">
                    <a:lumMod val="50000"/>
                  </a:schemeClr>
                </a:solidFill>
              </a:rPr>
              <a:t>2023 </a:t>
            </a:r>
            <a:r>
              <a:rPr lang="tr-TR" altLang="en-US" sz="2000" dirty="0" smtClean="0">
                <a:solidFill>
                  <a:schemeClr val="accent2">
                    <a:lumMod val="50000"/>
                  </a:schemeClr>
                </a:solidFill>
              </a:rPr>
              <a:t>tarihi itibariyle pasaport defter bedelinin </a:t>
            </a:r>
            <a:r>
              <a:rPr lang="tr-TR" altLang="en-US" sz="2000" dirty="0" smtClean="0">
                <a:solidFill>
                  <a:schemeClr val="accent2">
                    <a:lumMod val="50000"/>
                  </a:schemeClr>
                </a:solidFill>
              </a:rPr>
              <a:t>501,00 </a:t>
            </a:r>
            <a:r>
              <a:rPr lang="tr-TR" altLang="en-US" sz="2000" dirty="0" smtClean="0">
                <a:solidFill>
                  <a:schemeClr val="accent2">
                    <a:lumMod val="50000"/>
                  </a:schemeClr>
                </a:solidFill>
              </a:rPr>
              <a:t>TL olduğu bilinmektedir.)</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latin typeface="Imprint MT Shadow" panose="04020605060303030202" pitchFamily="82" charset="0"/>
              </a:rPr>
              <a:t>Nasıl vize 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latin typeface="Imprint MT Shadow" panose="04020605060303030202" pitchFamily="82" charset="0"/>
              </a:rPr>
              <a:t>Nerede kalacağım?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latin typeface="Imprint MT Shadow" panose="04020605060303030202" pitchFamily="82" charset="0"/>
              </a:rPr>
              <a:t>Erasmus</a:t>
            </a:r>
            <a:r>
              <a:rPr lang="tr-TR" altLang="en-US" b="1" dirty="0">
                <a:solidFill>
                  <a:schemeClr val="accent2">
                    <a:lumMod val="50000"/>
                  </a:schemeClr>
                </a:solidFill>
                <a:latin typeface="Imprint MT Shadow" panose="04020605060303030202" pitchFamily="82" charset="0"/>
              </a:rPr>
              <a:t> programına </a:t>
            </a:r>
            <a:r>
              <a:rPr lang="tr-TR" altLang="en-US" b="1" dirty="0" smtClean="0">
                <a:solidFill>
                  <a:schemeClr val="accent2">
                    <a:lumMod val="50000"/>
                  </a:schemeClr>
                </a:solidFill>
                <a:latin typeface="Imprint MT Shadow" panose="04020605060303030202" pitchFamily="82" charset="0"/>
              </a:rPr>
              <a:t>katılırsam okulum </a:t>
            </a:r>
            <a:r>
              <a:rPr lang="tr-TR" altLang="en-US" b="1" dirty="0">
                <a:solidFill>
                  <a:schemeClr val="accent2">
                    <a:lumMod val="50000"/>
                  </a:schemeClr>
                </a:solidFill>
                <a:latin typeface="Imprint MT Shadow" panose="04020605060303030202" pitchFamily="82" charset="0"/>
              </a:rPr>
              <a:t>uzar mı?</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863588" y="623774"/>
            <a:ext cx="9852412" cy="948907"/>
          </a:xfrm>
        </p:spPr>
        <p:txBody>
          <a:bodyPr>
            <a:noAutofit/>
          </a:bodyPr>
          <a:lstStyle/>
          <a:p>
            <a:pPr algn="l"/>
            <a:r>
              <a:rPr lang="tr-TR" sz="3600" b="1" dirty="0">
                <a:solidFill>
                  <a:schemeClr val="accent2">
                    <a:lumMod val="50000"/>
                  </a:schemeClr>
                </a:solidFill>
                <a:latin typeface="Imprint MT Shadow" panose="04020605060303030202" pitchFamily="82" charset="0"/>
              </a:rPr>
              <a:t>PEKİ HANGİ DURUMLARDA HİBEMDE KESİNTİ YAPILIR?</a:t>
            </a: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endParaRPr lang="tr-TR" sz="2000" dirty="0" smtClean="0">
              <a:solidFill>
                <a:schemeClr val="accent2">
                  <a:lumMod val="50000"/>
                </a:schemeClr>
              </a:solidFill>
            </a:endParaRPr>
          </a:p>
          <a:p>
            <a:pPr algn="just"/>
            <a:endParaRPr lang="tr-TR" sz="2000" dirty="0" smtClean="0">
              <a:solidFill>
                <a:schemeClr val="accent2">
                  <a:lumMod val="50000"/>
                </a:schemeClr>
              </a:solidFill>
            </a:endParaRPr>
          </a:p>
          <a:p>
            <a:pPr algn="just"/>
            <a:r>
              <a:rPr lang="tr-TR" sz="2000" dirty="0" smtClean="0">
                <a:solidFill>
                  <a:schemeClr val="accent2">
                    <a:lumMod val="50000"/>
                  </a:schemeClr>
                </a:solidFill>
              </a:rPr>
              <a:t>OLS Lisansını tamamlamayan adaylardan kurumumuz tarafından belirlenecek tutarlarda kesinti yapılır.</a:t>
            </a:r>
            <a:endParaRPr lang="tr-TR" sz="2000" dirty="0">
              <a:solidFill>
                <a:schemeClr val="accent2">
                  <a:lumMod val="50000"/>
                </a:schemeClr>
              </a:solidFill>
            </a:endParaRP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chemeClr val="accent2">
                    <a:lumMod val="50000"/>
                  </a:schemeClr>
                </a:solidFill>
                <a:latin typeface="Imprint MT Shadow" panose="04020605060303030202" pitchFamily="82" charset="0"/>
              </a:rPr>
              <a:t>Erasmus</a:t>
            </a:r>
            <a:r>
              <a:rPr lang="tr-TR" sz="4400" b="1" dirty="0">
                <a:solidFill>
                  <a:schemeClr val="accent2">
                    <a:lumMod val="50000"/>
                  </a:schemeClr>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7"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013" y="1393617"/>
            <a:ext cx="10371907" cy="4715893"/>
          </a:xfrm>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2" y="706323"/>
            <a:ext cx="11417131" cy="52503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354940"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a:t>
            </a:r>
            <a:r>
              <a:rPr lang="tr-TR" sz="3000" b="1" dirty="0" err="1" smtClean="0">
                <a:solidFill>
                  <a:schemeClr val="accent2">
                    <a:lumMod val="50000"/>
                  </a:schemeClr>
                </a:solidFill>
                <a:latin typeface="Imprint MT Shadow" panose="04020605060303030202" pitchFamily="82" charset="0"/>
              </a:rPr>
              <a:t>Erasmus</a:t>
            </a:r>
            <a:r>
              <a:rPr lang="tr-TR" sz="3000" b="1" dirty="0" smtClean="0">
                <a:solidFill>
                  <a:schemeClr val="accent2">
                    <a:lumMod val="50000"/>
                  </a:schemeClr>
                </a:solidFill>
                <a:latin typeface="Imprint MT Shadow" panose="04020605060303030202" pitchFamily="82" charset="0"/>
              </a:rPr>
              <a:t> Uygulama </a:t>
            </a:r>
            <a:r>
              <a:rPr lang="tr-TR" sz="3000" b="1" dirty="0">
                <a:solidFill>
                  <a:schemeClr val="accent2">
                    <a:lumMod val="50000"/>
                  </a:schemeClr>
                </a:solidFill>
                <a:latin typeface="Imprint MT Shadow" panose="04020605060303030202" pitchFamily="82" charset="0"/>
              </a:rPr>
              <a:t>El Kitabı</a:t>
            </a:r>
            <a:endParaRPr lang="en-GB" sz="3000" b="1" dirty="0">
              <a:solidFill>
                <a:schemeClr val="accent2">
                  <a:lumMod val="50000"/>
                </a:schemeClr>
              </a:solidFill>
              <a:latin typeface="Imprint MT Shadow" panose="04020605060303030202" pitchFamily="82"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645921"/>
            <a:ext cx="9766261" cy="44483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latin typeface="Imprint MT Shadow" panose="04020605060303030202" pitchFamily="82" charset="0"/>
              </a:rPr>
              <a:t>Son ve Önemli Bir Hatırlatma Olarak..</a:t>
            </a:r>
            <a:endParaRPr lang="tr-TR"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chemeClr val="accent2">
                    <a:lumMod val="50000"/>
                  </a:schemeClr>
                </a:solidFill>
                <a:latin typeface="Imprint MT Shadow" panose="04020605060303030202" pitchFamily="82" charset="0"/>
              </a:rPr>
              <a:t>KATILIMINIZDAN DOLAYI TEŞEKKÜR EDERİZ.</a:t>
            </a:r>
            <a:endParaRPr lang="tr-TR"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chemeClr val="accent2">
                    <a:lumMod val="50000"/>
                  </a:schemeClr>
                </a:solidFill>
                <a:latin typeface="Imprint MT Shadow" panose="04020605060303030202" pitchFamily="82" charset="0"/>
              </a:rPr>
              <a:t>ETÜ DIŞ İLİŞKİLER</a:t>
            </a:r>
          </a:p>
          <a:p>
            <a:pPr algn="ctr"/>
            <a:r>
              <a:rPr lang="tr-TR" sz="2800" b="1" dirty="0" smtClean="0">
                <a:solidFill>
                  <a:schemeClr val="accent2">
                    <a:lumMod val="50000"/>
                  </a:schemeClr>
                </a:solidFill>
                <a:latin typeface="Imprint MT Shadow" panose="04020605060303030202" pitchFamily="82" charset="0"/>
              </a:rPr>
              <a:t> VE</a:t>
            </a:r>
          </a:p>
          <a:p>
            <a:pPr algn="ctr"/>
            <a:r>
              <a:rPr lang="tr-TR" sz="2800" b="1" dirty="0" smtClean="0">
                <a:solidFill>
                  <a:schemeClr val="accent2">
                    <a:lumMod val="50000"/>
                  </a:schemeClr>
                </a:solidFill>
                <a:latin typeface="Imprint MT Shadow" panose="04020605060303030202" pitchFamily="82" charset="0"/>
              </a:rPr>
              <a:t> ERASMUS KURUM KOORDİNATÖRLÜĞÜ</a:t>
            </a:r>
          </a:p>
          <a:p>
            <a:pPr algn="ctr"/>
            <a:r>
              <a:rPr lang="tr-TR" sz="2800" b="1" dirty="0" smtClean="0">
                <a:solidFill>
                  <a:schemeClr val="accent2">
                    <a:lumMod val="50000"/>
                  </a:schemeClr>
                </a:solidFill>
                <a:latin typeface="Imprint MT Shadow" panose="04020605060303030202" pitchFamily="82" charset="0"/>
              </a:rPr>
              <a:t>2023-2024</a:t>
            </a:r>
            <a:endParaRPr lang="tr-TR" sz="2800" b="1" dirty="0" smtClean="0">
              <a:solidFill>
                <a:schemeClr val="accent2">
                  <a:lumMod val="50000"/>
                </a:schemeClr>
              </a:solidFill>
              <a:latin typeface="Imprint MT Shadow" panose="04020605060303030202" pitchFamily="82" charset="0"/>
            </a:endParaRP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7943"/>
          </a:xfrm>
        </p:spPr>
        <p:txBody>
          <a:bodyPr/>
          <a:lstStyle/>
          <a:p>
            <a:r>
              <a:rPr lang="tr-TR" dirty="0" smtClean="0">
                <a:solidFill>
                  <a:schemeClr val="accent2">
                    <a:lumMod val="50000"/>
                  </a:schemeClr>
                </a:solidFill>
                <a:latin typeface="Imprint MT Shadow" panose="04020605060303030202" pitchFamily="82" charset="0"/>
              </a:rPr>
              <a:t>Başvuruların Alınması</a:t>
            </a:r>
            <a:endParaRPr lang="en-US"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332412"/>
            <a:ext cx="8596668" cy="4290939"/>
          </a:xfrm>
        </p:spPr>
        <p:txBody>
          <a:bodyPr/>
          <a:lstStyle/>
          <a:p>
            <a:pPr marL="0" indent="0">
              <a:buNone/>
            </a:pPr>
            <a:r>
              <a:rPr lang="en-US" sz="2200" dirty="0" err="1" smtClean="0">
                <a:solidFill>
                  <a:srgbClr val="002060"/>
                </a:solidFill>
              </a:rPr>
              <a:t>Başvurular</a:t>
            </a:r>
            <a:r>
              <a:rPr lang="en-US" sz="2200" dirty="0" smtClean="0">
                <a:solidFill>
                  <a:srgbClr val="002060"/>
                </a:solidFill>
              </a:rPr>
              <a:t> </a:t>
            </a:r>
            <a:r>
              <a:rPr lang="en-US" sz="2200" dirty="0">
                <a:solidFill>
                  <a:srgbClr val="002060"/>
                </a:solidFill>
              </a:rPr>
              <a:t>E-</a:t>
            </a:r>
            <a:r>
              <a:rPr lang="en-US" sz="2200" dirty="0" err="1">
                <a:solidFill>
                  <a:srgbClr val="002060"/>
                </a:solidFill>
              </a:rPr>
              <a:t>Devlet</a:t>
            </a:r>
            <a:r>
              <a:rPr lang="en-US" sz="2200" dirty="0">
                <a:solidFill>
                  <a:srgbClr val="002060"/>
                </a:solidFill>
              </a:rPr>
              <a:t> </a:t>
            </a:r>
            <a:r>
              <a:rPr lang="en-US" sz="2200" dirty="0" err="1">
                <a:solidFill>
                  <a:srgbClr val="002060"/>
                </a:solidFill>
              </a:rPr>
              <a:t>şifresi</a:t>
            </a:r>
            <a:r>
              <a:rPr lang="en-US" sz="2200" dirty="0">
                <a:solidFill>
                  <a:srgbClr val="002060"/>
                </a:solidFill>
              </a:rPr>
              <a:t> </a:t>
            </a:r>
            <a:r>
              <a:rPr lang="en-US" sz="2200" dirty="0" err="1">
                <a:solidFill>
                  <a:srgbClr val="002060"/>
                </a:solidFill>
              </a:rPr>
              <a:t>ile</a:t>
            </a:r>
            <a:r>
              <a:rPr lang="en-US" sz="2200" dirty="0">
                <a:solidFill>
                  <a:srgbClr val="002060"/>
                </a:solidFill>
              </a:rPr>
              <a:t> </a:t>
            </a:r>
            <a:r>
              <a:rPr lang="en-US" sz="2200" dirty="0" err="1">
                <a:solidFill>
                  <a:srgbClr val="002060"/>
                </a:solidFill>
              </a:rPr>
              <a:t>Türkiye</a:t>
            </a:r>
            <a:r>
              <a:rPr lang="en-US" sz="2200" dirty="0">
                <a:solidFill>
                  <a:srgbClr val="002060"/>
                </a:solidFill>
              </a:rPr>
              <a:t> </a:t>
            </a:r>
            <a:r>
              <a:rPr lang="en-US" sz="2200" dirty="0" err="1">
                <a:solidFill>
                  <a:srgbClr val="002060"/>
                </a:solidFill>
              </a:rPr>
              <a:t>Ulusal</a:t>
            </a:r>
            <a:r>
              <a:rPr lang="en-US" sz="2200" dirty="0">
                <a:solidFill>
                  <a:srgbClr val="002060"/>
                </a:solidFill>
              </a:rPr>
              <a:t> </a:t>
            </a:r>
            <a:r>
              <a:rPr lang="en-US" sz="2200" dirty="0" err="1">
                <a:solidFill>
                  <a:srgbClr val="002060"/>
                </a:solidFill>
              </a:rPr>
              <a:t>Ajansı</a:t>
            </a:r>
            <a:r>
              <a:rPr lang="en-US" sz="2200" dirty="0">
                <a:solidFill>
                  <a:srgbClr val="002060"/>
                </a:solidFill>
              </a:rPr>
              <a:t> Erasmus </a:t>
            </a:r>
            <a:r>
              <a:rPr lang="en-US" sz="2200" dirty="0" err="1">
                <a:solidFill>
                  <a:srgbClr val="002060"/>
                </a:solidFill>
              </a:rPr>
              <a:t>Başvuru</a:t>
            </a:r>
            <a:r>
              <a:rPr lang="en-US" sz="2200" dirty="0">
                <a:solidFill>
                  <a:srgbClr val="002060"/>
                </a:solidFill>
              </a:rPr>
              <a:t> </a:t>
            </a:r>
            <a:r>
              <a:rPr lang="en-US" sz="2200" dirty="0" err="1">
                <a:solidFill>
                  <a:srgbClr val="002060"/>
                </a:solidFill>
              </a:rPr>
              <a:t>Arayüzü</a:t>
            </a:r>
            <a:r>
              <a:rPr lang="en-US" sz="2200" dirty="0">
                <a:solidFill>
                  <a:srgbClr val="002060"/>
                </a:solidFill>
              </a:rPr>
              <a:t> ( </a:t>
            </a:r>
            <a:r>
              <a:rPr lang="en-US" sz="2200" u="sng" dirty="0">
                <a:solidFill>
                  <a:srgbClr val="002060"/>
                </a:solidFill>
                <a:hlinkClick r:id="rId2"/>
              </a:rPr>
              <a:t>https://erasmusbasvuru.ua.gov.tr</a:t>
            </a:r>
            <a:r>
              <a:rPr lang="en-US" sz="2200" dirty="0">
                <a:solidFill>
                  <a:srgbClr val="002060"/>
                </a:solidFill>
              </a:rPr>
              <a:t> ) </a:t>
            </a:r>
            <a:r>
              <a:rPr lang="en-US" sz="2200" dirty="0" err="1">
                <a:solidFill>
                  <a:srgbClr val="002060"/>
                </a:solidFill>
              </a:rPr>
              <a:t>üzerinden</a:t>
            </a:r>
            <a:r>
              <a:rPr lang="en-US" sz="2200" dirty="0">
                <a:solidFill>
                  <a:srgbClr val="002060"/>
                </a:solidFill>
              </a:rPr>
              <a:t> </a:t>
            </a:r>
            <a:r>
              <a:rPr lang="tr-TR" sz="2200" dirty="0" smtClean="0">
                <a:solidFill>
                  <a:srgbClr val="002060"/>
                </a:solidFill>
              </a:rPr>
              <a:t>online olarak a</a:t>
            </a:r>
            <a:r>
              <a:rPr lang="en-US" sz="2200" dirty="0" err="1" smtClean="0">
                <a:solidFill>
                  <a:srgbClr val="002060"/>
                </a:solidFill>
              </a:rPr>
              <a:t>lınacaktır</a:t>
            </a:r>
            <a:r>
              <a:rPr lang="en-US" sz="2200" dirty="0" smtClean="0">
                <a:solidFill>
                  <a:srgbClr val="002060"/>
                </a:solidFill>
              </a:rPr>
              <a:t>.</a:t>
            </a:r>
            <a:endParaRPr lang="tr-TR" sz="2200" dirty="0" smtClean="0">
              <a:solidFill>
                <a:srgbClr val="002060"/>
              </a:solidFill>
            </a:endParaRPr>
          </a:p>
          <a:p>
            <a:pPr marL="0" indent="0">
              <a:buNone/>
            </a:pPr>
            <a:endParaRPr lang="tr-TR" sz="2200" dirty="0" smtClean="0">
              <a:solidFill>
                <a:srgbClr val="002060"/>
              </a:solidFill>
            </a:endParaRPr>
          </a:p>
          <a:p>
            <a:pPr marL="0" indent="0">
              <a:buNone/>
            </a:pPr>
            <a:endParaRPr lang="tr-TR" sz="2200" dirty="0">
              <a:solidFill>
                <a:srgbClr val="002060"/>
              </a:solidFill>
            </a:endParaRPr>
          </a:p>
          <a:p>
            <a:pPr marL="0" indent="0">
              <a:buNone/>
            </a:pPr>
            <a:endParaRPr lang="en-US" sz="2200" dirty="0">
              <a:solidFill>
                <a:srgbClr val="00206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083" y="2504205"/>
            <a:ext cx="8503919" cy="39575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48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1060</TotalTime>
  <Words>1777</Words>
  <Application>Microsoft Office PowerPoint</Application>
  <PresentationFormat>Geniş ekran</PresentationFormat>
  <Paragraphs>180</Paragraphs>
  <Slides>34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34</vt:i4>
      </vt:variant>
    </vt:vector>
  </HeadingPairs>
  <TitlesOfParts>
    <vt:vector size="43" baseType="lpstr">
      <vt:lpstr>Arial</vt:lpstr>
      <vt:lpstr>Comic Sans MS</vt:lpstr>
      <vt:lpstr>Imprint MT Shadow</vt:lpstr>
      <vt:lpstr>Tahoma</vt:lpstr>
      <vt:lpstr>Times New Roman</vt:lpstr>
      <vt:lpstr>Trebuchet MS</vt:lpstr>
      <vt:lpstr>Wingdings</vt:lpstr>
      <vt:lpstr>Wingdings 3</vt:lpstr>
      <vt:lpstr>Kristal</vt:lpstr>
      <vt:lpstr>ERZURUM TEKNİK ÜNİVERSİTESİ  ERASMUS KURUM KOORDİNATÖRLÜĞÜ  2023-2024 Akademik Yılı ERASMUS+ ÖĞRENCİ BİLGİLENDİRME TOPLANTISI</vt:lpstr>
      <vt:lpstr>Toplantı Gündemi</vt:lpstr>
      <vt:lpstr>Erasmus+ </vt:lpstr>
      <vt:lpstr>Topluma Kazandırdıkları  </vt:lpstr>
      <vt:lpstr>Üniversitelere Kazandırdıkları </vt:lpstr>
      <vt:lpstr>Öğrencilere Kazandırdıkları </vt:lpstr>
      <vt:lpstr>PowerPoint Sunusu</vt:lpstr>
      <vt:lpstr>GİDEN ÖĞRENCİ HAREKETLİLİĞİ</vt:lpstr>
      <vt:lpstr>Başvuruların Alınması</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  (2023 KA131 Sözleşme Dönemi Hibe Miktarları)</vt:lpstr>
      <vt:lpstr>PowerPoint Sunusu</vt:lpstr>
      <vt:lpstr>PowerPoint Sunusu</vt:lpstr>
      <vt:lpstr>Kendime Uygun Staj Yerlerini Nasıl Bulabilirim?</vt:lpstr>
      <vt:lpstr>PowerPoint Sunusu</vt:lpstr>
      <vt:lpstr>ÇEVRİMİÇİ DİL DESTEĞİ: (Online Linguistic Support)   </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Erasmus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108</cp:revision>
  <dcterms:created xsi:type="dcterms:W3CDTF">2015-04-05T10:01:34Z</dcterms:created>
  <dcterms:modified xsi:type="dcterms:W3CDTF">2023-10-10T10:03:52Z</dcterms:modified>
</cp:coreProperties>
</file>