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80" r:id="rId15"/>
    <p:sldId id="279" r:id="rId16"/>
    <p:sldId id="278" r:id="rId17"/>
    <p:sldId id="277" r:id="rId18"/>
    <p:sldId id="276" r:id="rId19"/>
    <p:sldId id="281" r:id="rId20"/>
    <p:sldId id="282" r:id="rId21"/>
    <p:sldId id="283" r:id="rId22"/>
    <p:sldId id="289" r:id="rId23"/>
    <p:sldId id="287" r:id="rId24"/>
    <p:sldId id="28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 algn="ctr">
        <a:defRPr sz="1800"/>
      </a:pPr>
      <a:endParaRPr lang="tr-TR"/>
    </a:p>
  </c:tx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0.04878</cdr:x>
      <cdr:y>0.61703</cdr:y>
    </cdr:from>
    <cdr:to>
      <cdr:x>0.88376</cdr:x>
      <cdr:y>0.94832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384171" y="2756350"/>
          <a:ext cx="6575962" cy="1479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/>
            <a:t>DIŞ İLİŞKİLER OFİSİ</a:t>
          </a:r>
        </a:p>
        <a:p xmlns:a="http://schemas.openxmlformats.org/drawingml/2006/main">
          <a:pPr algn="ctr"/>
          <a:r>
            <a:rPr lang="tr-TR" sz="1600" b="1" dirty="0"/>
            <a:t>ERASMUS KURUM KOORDİNATÖRLÜĞÜ</a:t>
          </a:r>
        </a:p>
        <a:p xmlns:a="http://schemas.openxmlformats.org/drawingml/2006/main">
          <a:pPr algn="ctr"/>
          <a:r>
            <a:rPr lang="tr-TR" sz="1600" b="1" dirty="0"/>
            <a:t>KA171 ULUSLARARASI KREDİ HAREKETLİLİĞİ</a:t>
          </a:r>
        </a:p>
        <a:p xmlns:a="http://schemas.openxmlformats.org/drawingml/2006/main">
          <a:pPr algn="ctr"/>
          <a:r>
            <a:rPr lang="tr-TR" sz="1600" b="1" dirty="0"/>
            <a:t>BİLGİLENDİRME SUNUMU</a:t>
          </a:r>
        </a:p>
      </cdr:txBody>
    </cdr:sp>
  </cdr:relSizeAnchor>
  <cdr:relSizeAnchor xmlns:cdr="http://schemas.openxmlformats.org/drawingml/2006/chartDrawing">
    <cdr:from>
      <cdr:x>0.29744</cdr:x>
      <cdr:y>0</cdr:y>
    </cdr:from>
    <cdr:to>
      <cdr:x>0.65326</cdr:x>
      <cdr:y>0.54791</cdr:y>
    </cdr:to>
    <cdr:pic>
      <cdr:nvPicPr>
        <cdr:cNvPr id="4" name="Resim 3">
          <a:extLst xmlns:a="http://schemas.openxmlformats.org/drawingml/2006/main">
            <a:ext uri="{FF2B5EF4-FFF2-40B4-BE49-F238E27FC236}">
              <a16:creationId xmlns:a16="http://schemas.microsoft.com/office/drawing/2014/main" id="{55A9ECCD-BDD1-4D68-A218-D7BC06A9439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342521" y="-1125461"/>
          <a:ext cx="2802310" cy="244760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64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616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114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9189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779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54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7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0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0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101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38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20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77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62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36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67D35-A65F-4606-BE3D-DBD70F4348A6}" type="datetimeFigureOut">
              <a:rPr lang="tr-TR" smtClean="0"/>
              <a:t>2.01.2023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3B496A-3780-4B24-B0D9-CFBFE278C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7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ua.gov.tr/anasayfa/icerikler/baglanti-ve-dokumanlar/2022-donemi-ka107-sozlesme-belgeleri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hyperlink" Target="mailto:erasmus@erzurum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2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jpeg"/><Relationship Id="rId7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10" Type="http://schemas.openxmlformats.org/officeDocument/2006/relationships/image" Target="../media/image5.png"/><Relationship Id="rId4" Type="http://schemas.openxmlformats.org/officeDocument/2006/relationships/image" Target="../media/image10.jpg"/><Relationship Id="rId9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8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 txBox="1">
            <a:spLocks/>
          </p:cNvSpPr>
          <p:nvPr/>
        </p:nvSpPr>
        <p:spPr>
          <a:xfrm>
            <a:off x="3723181" y="992177"/>
            <a:ext cx="4745638" cy="438353"/>
          </a:xfrm>
          <a:prstGeom prst="rect">
            <a:avLst/>
          </a:prstGeom>
        </p:spPr>
        <p:txBody>
          <a:bodyPr vert="horz" lIns="72726" tIns="36363" rIns="72726" bIns="3636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tr-TR" sz="2227" b="1" dirty="0">
              <a:latin typeface="Myriad Pro Semibold" charset="-94"/>
              <a:ea typeface="Myriad Pro Semibold" charset="-94"/>
              <a:cs typeface="Myriad Pro Semibold" charset="-94"/>
            </a:endParaRPr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3150137825"/>
              </p:ext>
            </p:extLst>
          </p:nvPr>
        </p:nvGraphicFramePr>
        <p:xfrm>
          <a:off x="1672385" y="1125461"/>
          <a:ext cx="7875592" cy="4467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4543471" y="6383215"/>
            <a:ext cx="1670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/>
              <a:t>Ocak 2023</a:t>
            </a:r>
          </a:p>
        </p:txBody>
      </p:sp>
    </p:spTree>
    <p:extLst>
      <p:ext uri="{BB962C8B-B14F-4D97-AF65-F5344CB8AC3E}">
        <p14:creationId xmlns:p14="http://schemas.microsoft.com/office/powerpoint/2010/main" val="89723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421323" y="402055"/>
            <a:ext cx="2641600" cy="5137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spc="-45" dirty="0">
                <a:solidFill>
                  <a:srgbClr val="FF0000"/>
                </a:solidFill>
                <a:latin typeface="Arial"/>
                <a:cs typeface="Arial"/>
              </a:rPr>
              <a:t>Yeni</a:t>
            </a:r>
            <a:r>
              <a:rPr lang="tr-TR" sz="3200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imkanlar</a:t>
            </a:r>
            <a:endParaRPr lang="tr-TR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421323" y="1137338"/>
            <a:ext cx="8110855" cy="24974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BF0000"/>
                </a:solidFill>
                <a:latin typeface="Carlito"/>
                <a:cs typeface="Carlito"/>
              </a:rPr>
              <a:t>Doktora</a:t>
            </a:r>
            <a:r>
              <a:rPr sz="1600" b="1" spc="-10" dirty="0">
                <a:solidFill>
                  <a:srgbClr val="BF0000"/>
                </a:solidFill>
                <a:latin typeface="Carlito"/>
                <a:cs typeface="Carlito"/>
              </a:rPr>
              <a:t> Hareketliliği</a:t>
            </a:r>
            <a:endParaRPr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200" dirty="0">
              <a:latin typeface="Carlito"/>
              <a:cs typeface="Carlito"/>
            </a:endParaRPr>
          </a:p>
          <a:p>
            <a:pPr marL="354965" indent="-342900">
              <a:lnSpc>
                <a:spcPct val="100000"/>
              </a:lnSpc>
              <a:buFont typeface="Georgia"/>
              <a:buChar char=""/>
              <a:tabLst>
                <a:tab pos="354965" algn="l"/>
                <a:tab pos="355600" algn="l"/>
              </a:tabLst>
            </a:pPr>
            <a:r>
              <a:rPr sz="1600" b="1" spc="-15" dirty="0">
                <a:latin typeface="Carlito"/>
                <a:cs typeface="Carlito"/>
              </a:rPr>
              <a:t>Doktora </a:t>
            </a:r>
            <a:r>
              <a:rPr sz="1600" b="1" spc="-5" dirty="0">
                <a:latin typeface="Carlito"/>
                <a:cs typeface="Carlito"/>
              </a:rPr>
              <a:t>öğrencileri ve </a:t>
            </a:r>
            <a:r>
              <a:rPr sz="1600" b="1" spc="-15" dirty="0">
                <a:latin typeface="Carlito"/>
                <a:cs typeface="Carlito"/>
              </a:rPr>
              <a:t>doktoradan yeni mezun </a:t>
            </a:r>
            <a:r>
              <a:rPr sz="1600" b="1" dirty="0">
                <a:latin typeface="Carlito"/>
                <a:cs typeface="Carlito"/>
              </a:rPr>
              <a:t>olanlar </a:t>
            </a:r>
            <a:r>
              <a:rPr sz="1600" b="1" spc="-5" dirty="0">
                <a:latin typeface="Carlito"/>
                <a:cs typeface="Carlito"/>
              </a:rPr>
              <a:t>için sunulan bir</a:t>
            </a:r>
            <a:r>
              <a:rPr sz="1600" b="1" spc="155" dirty="0">
                <a:latin typeface="Carlito"/>
                <a:cs typeface="Carlito"/>
              </a:rPr>
              <a:t> </a:t>
            </a:r>
            <a:r>
              <a:rPr sz="1600" b="1" spc="-25" dirty="0">
                <a:latin typeface="Carlito"/>
                <a:cs typeface="Carlito"/>
              </a:rPr>
              <a:t>fırsattır.</a:t>
            </a:r>
            <a:endParaRPr sz="1600" dirty="0">
              <a:latin typeface="Carlito"/>
              <a:cs typeface="Carlito"/>
            </a:endParaRPr>
          </a:p>
          <a:p>
            <a:pPr marL="354965" indent="-342900">
              <a:lnSpc>
                <a:spcPct val="100000"/>
              </a:lnSpc>
              <a:spcBef>
                <a:spcPts val="1540"/>
              </a:spcBef>
              <a:buFont typeface="Georgia"/>
              <a:buChar char=""/>
              <a:tabLst>
                <a:tab pos="354965" algn="l"/>
                <a:tab pos="355600" algn="l"/>
              </a:tabLst>
            </a:pPr>
            <a:r>
              <a:rPr sz="1600" b="1" spc="-15" dirty="0" err="1">
                <a:latin typeface="Carlito"/>
                <a:cs typeface="Carlito"/>
              </a:rPr>
              <a:t>Doktora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5" dirty="0" err="1">
                <a:latin typeface="Carlito"/>
                <a:cs typeface="Carlito"/>
              </a:rPr>
              <a:t>öğrencileri</a:t>
            </a:r>
            <a:r>
              <a:rPr lang="tr-TR" sz="1600" b="1" spc="-5" dirty="0">
                <a:latin typeface="Carlito"/>
                <a:cs typeface="Carlito"/>
              </a:rPr>
              <a:t> </a:t>
            </a:r>
            <a:r>
              <a:rPr sz="1600" b="1" spc="-15" dirty="0" err="1">
                <a:latin typeface="Carlito"/>
                <a:cs typeface="Carlito"/>
              </a:rPr>
              <a:t>öğrenim</a:t>
            </a:r>
            <a:r>
              <a:rPr sz="1600" b="1" spc="-15" dirty="0">
                <a:latin typeface="Carlito"/>
                <a:cs typeface="Carlito"/>
              </a:rPr>
              <a:t>/staj </a:t>
            </a:r>
            <a:r>
              <a:rPr sz="1600" b="1" spc="-10" dirty="0">
                <a:latin typeface="Carlito"/>
                <a:cs typeface="Carlito"/>
              </a:rPr>
              <a:t>hareketliliği</a:t>
            </a:r>
            <a:r>
              <a:rPr sz="1600" b="1" spc="175" dirty="0">
                <a:latin typeface="Carlito"/>
                <a:cs typeface="Carlito"/>
              </a:rPr>
              <a:t> </a:t>
            </a:r>
            <a:r>
              <a:rPr sz="1600" b="1" spc="-15" dirty="0">
                <a:latin typeface="Carlito"/>
                <a:cs typeface="Carlito"/>
              </a:rPr>
              <a:t>gerçekleştirebilirler.</a:t>
            </a:r>
            <a:endParaRPr sz="1600" dirty="0">
              <a:latin typeface="Carlito"/>
              <a:cs typeface="Carlito"/>
            </a:endParaRPr>
          </a:p>
          <a:p>
            <a:pPr marL="354965" indent="-342900">
              <a:lnSpc>
                <a:spcPct val="100000"/>
              </a:lnSpc>
              <a:spcBef>
                <a:spcPts val="1535"/>
              </a:spcBef>
              <a:buFont typeface="Georgia"/>
              <a:buChar char=""/>
              <a:tabLst>
                <a:tab pos="354965" algn="l"/>
                <a:tab pos="355600" algn="l"/>
              </a:tabLst>
            </a:pPr>
            <a:r>
              <a:rPr sz="1600" b="1" spc="-10" dirty="0">
                <a:latin typeface="Carlito"/>
                <a:cs typeface="Carlito"/>
              </a:rPr>
              <a:t>Doktoradan yeni </a:t>
            </a:r>
            <a:r>
              <a:rPr sz="1600" b="1" spc="-15" dirty="0">
                <a:latin typeface="Carlito"/>
                <a:cs typeface="Carlito"/>
              </a:rPr>
              <a:t>mezun </a:t>
            </a:r>
            <a:r>
              <a:rPr sz="1600" b="1" dirty="0">
                <a:latin typeface="Carlito"/>
                <a:cs typeface="Carlito"/>
              </a:rPr>
              <a:t>olanlar </a:t>
            </a:r>
            <a:r>
              <a:rPr sz="1600" b="1" spc="-5" dirty="0">
                <a:latin typeface="Carlito"/>
                <a:cs typeface="Carlito"/>
              </a:rPr>
              <a:t>ise, kısa </a:t>
            </a:r>
            <a:r>
              <a:rPr sz="1600" b="1" spc="-20" dirty="0">
                <a:latin typeface="Carlito"/>
                <a:cs typeface="Carlito"/>
              </a:rPr>
              <a:t>veya </a:t>
            </a:r>
            <a:r>
              <a:rPr sz="1600" b="1" spc="-15" dirty="0">
                <a:latin typeface="Carlito"/>
                <a:cs typeface="Carlito"/>
              </a:rPr>
              <a:t>uzun </a:t>
            </a:r>
            <a:r>
              <a:rPr sz="1600" b="1" spc="-5" dirty="0">
                <a:latin typeface="Carlito"/>
                <a:cs typeface="Carlito"/>
              </a:rPr>
              <a:t>dönem </a:t>
            </a:r>
            <a:r>
              <a:rPr sz="1600" b="1" spc="-10" dirty="0">
                <a:latin typeface="Carlito"/>
                <a:cs typeface="Carlito"/>
              </a:rPr>
              <a:t>staj hareketliliği</a:t>
            </a:r>
            <a:r>
              <a:rPr sz="1600" b="1" spc="140" dirty="0">
                <a:latin typeface="Carlito"/>
                <a:cs typeface="Carlito"/>
              </a:rPr>
              <a:t> </a:t>
            </a:r>
            <a:r>
              <a:rPr sz="1600" b="1" spc="-20" dirty="0">
                <a:latin typeface="Carlito"/>
                <a:cs typeface="Carlito"/>
              </a:rPr>
              <a:t>yapabilirler.</a:t>
            </a:r>
            <a:endParaRPr sz="1600" dirty="0">
              <a:latin typeface="Carlito"/>
              <a:cs typeface="Carlito"/>
            </a:endParaRPr>
          </a:p>
          <a:p>
            <a:pPr marL="354965" indent="-342900">
              <a:lnSpc>
                <a:spcPct val="100000"/>
              </a:lnSpc>
              <a:spcBef>
                <a:spcPts val="1535"/>
              </a:spcBef>
              <a:buFont typeface="Georgia"/>
              <a:buChar char="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Carlito"/>
                <a:cs typeface="Carlito"/>
              </a:rPr>
              <a:t>Kısa dönem </a:t>
            </a:r>
            <a:r>
              <a:rPr sz="1600" b="1" spc="-10" dirty="0">
                <a:latin typeface="Carlito"/>
                <a:cs typeface="Carlito"/>
              </a:rPr>
              <a:t>faaliyet </a:t>
            </a:r>
            <a:r>
              <a:rPr sz="1600" b="1" spc="-5" dirty="0">
                <a:latin typeface="Carlito"/>
                <a:cs typeface="Carlito"/>
              </a:rPr>
              <a:t>için 5-30 </a:t>
            </a:r>
            <a:r>
              <a:rPr sz="1600" b="1" spc="-10" dirty="0">
                <a:latin typeface="Carlito"/>
                <a:cs typeface="Carlito"/>
              </a:rPr>
              <a:t>gün </a:t>
            </a:r>
            <a:r>
              <a:rPr sz="1600" b="1" spc="-15" dirty="0">
                <a:latin typeface="Carlito"/>
                <a:cs typeface="Carlito"/>
              </a:rPr>
              <a:t>arası </a:t>
            </a:r>
            <a:r>
              <a:rPr sz="1600" b="1" spc="-5" dirty="0">
                <a:latin typeface="Carlito"/>
                <a:cs typeface="Carlito"/>
              </a:rPr>
              <a:t>fiziksel </a:t>
            </a:r>
            <a:r>
              <a:rPr sz="1600" b="1" spc="-10" dirty="0">
                <a:latin typeface="Carlito"/>
                <a:cs typeface="Carlito"/>
              </a:rPr>
              <a:t>hareketlilik </a:t>
            </a:r>
            <a:r>
              <a:rPr sz="1600" b="1" spc="-5" dirty="0">
                <a:latin typeface="Carlito"/>
                <a:cs typeface="Carlito"/>
              </a:rPr>
              <a:t>yapılması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20" dirty="0">
                <a:latin typeface="Carlito"/>
                <a:cs typeface="Carlito"/>
              </a:rPr>
              <a:t>gerekmektedir.</a:t>
            </a:r>
            <a:endParaRPr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Georgia"/>
              <a:buChar char=""/>
            </a:pPr>
            <a:endParaRPr sz="2200" dirty="0">
              <a:latin typeface="Carlito"/>
              <a:cs typeface="Carlito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287" y="-37894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9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8085" y="1837620"/>
            <a:ext cx="5855829" cy="39072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3695" y="1351562"/>
            <a:ext cx="8024033" cy="251183"/>
          </a:xfrm>
        </p:spPr>
        <p:txBody>
          <a:bodyPr>
            <a:normAutofit fontScale="70000" lnSpcReduction="20000"/>
          </a:bodyPr>
          <a:lstStyle/>
          <a:p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48" y="5194352"/>
            <a:ext cx="1712088" cy="4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922019" y="0"/>
            <a:ext cx="5595620" cy="51371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Hareketlilik </a:t>
            </a:r>
            <a:r>
              <a:rPr lang="tr-TR" sz="3200" spc="-5" dirty="0" err="1">
                <a:solidFill>
                  <a:srgbClr val="FF0000"/>
                </a:solidFill>
                <a:latin typeface="Arial"/>
                <a:cs typeface="Arial"/>
              </a:rPr>
              <a:t>Kısıtı</a:t>
            </a: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 Olan</a:t>
            </a:r>
            <a:r>
              <a:rPr lang="tr-TR" sz="320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Ülkeler</a:t>
            </a:r>
            <a:endParaRPr lang="tr-TR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061190"/>
              </p:ext>
            </p:extLst>
          </p:nvPr>
        </p:nvGraphicFramePr>
        <p:xfrm>
          <a:off x="922019" y="513713"/>
          <a:ext cx="10261796" cy="464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8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274">
                <a:tc>
                  <a:txBody>
                    <a:bodyPr/>
                    <a:lstStyle/>
                    <a:p>
                      <a:pPr marL="510540" marR="501650" indent="215900">
                        <a:lnSpc>
                          <a:spcPts val="1200"/>
                        </a:lnSpc>
                        <a:spcBef>
                          <a:spcPts val="2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1  Western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Balkans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Albania, Bosnia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Herzegovina, Kosovo,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Montenegro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45">
                <a:tc>
                  <a:txBody>
                    <a:bodyPr/>
                    <a:lstStyle/>
                    <a:p>
                      <a:pPr marL="449580" marR="440055" indent="276860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2  Neighborhood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East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Armenia, Azerbaijan, Belarus, Georgia, Moldova, Ukraine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45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South-Mediterranean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Countries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Algeria, Egypt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Israel,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Jordan, Lebanon, Libya, Morocco, Palestine, Syria,</a:t>
                      </a:r>
                      <a:r>
                        <a:rPr sz="1000" b="1" spc="6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Tunisia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645">
                <a:tc>
                  <a:txBody>
                    <a:bodyPr/>
                    <a:lstStyle/>
                    <a:p>
                      <a:pPr marL="726440" marR="71564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Russia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-10" dirty="0">
                          <a:latin typeface="Carlito"/>
                          <a:cs typeface="Carlito"/>
                        </a:rPr>
                        <a:t>Russia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455">
                <a:tc>
                  <a:txBody>
                    <a:bodyPr/>
                    <a:lstStyle/>
                    <a:p>
                      <a:pPr marL="726440" marR="7156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Asia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12140" marR="193040" indent="-410209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Bangladesh, Bhutan,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Brunei,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Cambodia, China,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DPR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Korea,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Hong Kong,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India, Indonesia,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Japan, Korea,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Laos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, Macao,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Malaysia,  Maldives, Mongolia, Myanmar, Nepal, Pakistan, Philippines,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Singapore,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Sri Lanka,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Taiwan,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Thailand,</a:t>
                      </a:r>
                      <a:r>
                        <a:rPr sz="1000" b="1" spc="17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Vietnam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644">
                <a:tc>
                  <a:txBody>
                    <a:bodyPr/>
                    <a:lstStyle/>
                    <a:p>
                      <a:pPr marL="639445" marR="629285" indent="63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6  Central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Asia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Afghanistan, Kazakhstan, Kyrgyzstan, Tajikistan, Turkmenistan,</a:t>
                      </a:r>
                      <a:r>
                        <a:rPr sz="1000" b="1" spc="6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Uzbekistan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275">
                <a:tc>
                  <a:txBody>
                    <a:bodyPr/>
                    <a:lstStyle/>
                    <a:p>
                      <a:pPr marL="642620" marR="633730" indent="190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7  Middle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East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Bahrain,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Iran, Iraq,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Kuwait, Oman,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Qatar,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Saudi Arabia, United Arab Emirates,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Yemen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645">
                <a:tc>
                  <a:txBody>
                    <a:bodyPr/>
                    <a:lstStyle/>
                    <a:p>
                      <a:pPr marL="726440" marR="71564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Pacific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2035810" marR="125730" indent="-1902460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Australia, Cook Islands,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Fiji, Kiribati,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Marshall Islands, Micronesia, Nauru,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New Zealand,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Niue,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Palau,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Papua New Guinea, Samoa,  Solomon Islands, Timor-Leste, Tonga, Tuvalu,</a:t>
                      </a:r>
                      <a:r>
                        <a:rPr sz="1000" b="1" spc="6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Vanuatu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3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Sub-Saharan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Africa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40640" marR="32384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Angola, Benin, Botswana, Burkina Faso, Burundi, Cameroon, Cape Verde, Central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African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Republic, Chad, Comoros, Congo, Congo -  Democratic Republic of the, Côte d’Ivoire, Djibouti, Equatorial Guinea, Eritrea,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Eswatini,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Ethiopia, Gabon, Gambia, Ghana, Guinea,  Guinea-Bissau, Kenya, Lesotho, Liberia, Madagascar,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Malawi, Mali,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Mauritania, Mauritius, Mozambique, Namibia, Niger, Nigeria,  Rwanda,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Sao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Tome and Principe, Senegal,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Seychelles,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Sierra Leone, Somalia, South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Africa,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South Sudan, Sudan, Tanzania, Togo,  Uganda, Zambia,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Zimbabwe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644">
                <a:tc>
                  <a:txBody>
                    <a:bodyPr/>
                    <a:lstStyle/>
                    <a:p>
                      <a:pPr marL="591185" marR="582295" indent="10350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10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Latin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America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85"/>
                        </a:lnSpc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Argentina, Bolivia, Brazil,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Chile,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Colombia, Costa Rica, Ecuador,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El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Salvador, Guatemala, Honduras, Mexico, Nicaragua,</a:t>
                      </a:r>
                      <a:r>
                        <a:rPr sz="1000" b="1" spc="18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Panama,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marL="635"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Paraguay, Peru,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Uruguay,</a:t>
                      </a:r>
                      <a:r>
                        <a:rPr sz="1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Venezuela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455">
                <a:tc>
                  <a:txBody>
                    <a:bodyPr/>
                    <a:lstStyle/>
                    <a:p>
                      <a:pPr marL="694690" marR="68389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11 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1633220" marR="45085" indent="-15824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Antigua &amp; Barbuda, Bahamas, Barbados,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Belize, Cuba, Dominica, Dominican Republic, Grenada, Guyana, 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Haiti,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Jamaica,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St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Kitts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Nevis,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St Lucia, St Vincent &amp; Grenadines, Suriname,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Trinidad &amp;</a:t>
                      </a:r>
                      <a:r>
                        <a:rPr sz="1000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Tobago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644">
                <a:tc>
                  <a:txBody>
                    <a:bodyPr/>
                    <a:lstStyle/>
                    <a:p>
                      <a:pPr marL="614045" marR="603250" indent="8064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12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US &amp;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Canada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United States of America,</a:t>
                      </a:r>
                      <a:r>
                        <a:rPr sz="10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Canada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object 4"/>
          <p:cNvSpPr txBox="1"/>
          <p:nvPr/>
        </p:nvSpPr>
        <p:spPr>
          <a:xfrm>
            <a:off x="963727" y="5160954"/>
            <a:ext cx="10220087" cy="12439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5560" rIns="0" bIns="0" rtlCol="0">
            <a:spAutoFit/>
          </a:bodyPr>
          <a:lstStyle/>
          <a:p>
            <a:pPr marL="264795" indent="-172720">
              <a:lnSpc>
                <a:spcPct val="100000"/>
              </a:lnSpc>
              <a:spcBef>
                <a:spcPts val="280"/>
              </a:spcBef>
              <a:buFont typeface="Georgia"/>
              <a:buChar char=""/>
              <a:tabLst>
                <a:tab pos="265430" algn="l"/>
              </a:tabLst>
            </a:pPr>
            <a:r>
              <a:rPr sz="1000" b="1" spc="-10" dirty="0">
                <a:solidFill>
                  <a:srgbClr val="FF0000"/>
                </a:solidFill>
                <a:latin typeface="Carlito"/>
                <a:cs typeface="Carlito"/>
              </a:rPr>
              <a:t>Kırmızı ile 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renklendirilen ülkelere sadece personel ve doktora seviyesinde öğrenci</a:t>
            </a:r>
            <a:r>
              <a:rPr sz="1000" b="1" spc="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gönderilebilir.</a:t>
            </a:r>
            <a:endParaRPr sz="1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"/>
            </a:pPr>
            <a:endParaRPr sz="950" dirty="0">
              <a:latin typeface="Carlito"/>
              <a:cs typeface="Carlito"/>
            </a:endParaRPr>
          </a:p>
          <a:p>
            <a:pPr marL="264795" indent="-172720">
              <a:lnSpc>
                <a:spcPct val="100000"/>
              </a:lnSpc>
              <a:buFont typeface="Georgia"/>
              <a:buChar char=""/>
              <a:tabLst>
                <a:tab pos="265430" algn="l"/>
              </a:tabLst>
            </a:pP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Gelen yönlü hareketlilik </a:t>
            </a:r>
            <a:r>
              <a:rPr sz="1000" b="1" spc="-10" dirty="0">
                <a:solidFill>
                  <a:srgbClr val="FF0000"/>
                </a:solidFill>
                <a:latin typeface="Carlito"/>
                <a:cs typeface="Carlito"/>
              </a:rPr>
              <a:t>için 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bir kısıtlama</a:t>
            </a:r>
            <a:r>
              <a:rPr sz="1000" b="1" spc="9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bulunmamaktadır.</a:t>
            </a:r>
            <a:endParaRPr sz="1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"/>
            </a:pPr>
            <a:endParaRPr sz="950" dirty="0">
              <a:latin typeface="Carlito"/>
              <a:cs typeface="Carlito"/>
            </a:endParaRPr>
          </a:p>
          <a:p>
            <a:pPr marL="264795" indent="-172720">
              <a:lnSpc>
                <a:spcPct val="100000"/>
              </a:lnSpc>
              <a:spcBef>
                <a:spcPts val="5"/>
              </a:spcBef>
              <a:buFont typeface="Georgia"/>
              <a:buChar char=""/>
              <a:tabLst>
                <a:tab pos="265430" algn="l"/>
              </a:tabLst>
            </a:pPr>
            <a:r>
              <a:rPr sz="1000" b="1" spc="-10" dirty="0">
                <a:latin typeface="Carlito"/>
                <a:cs typeface="Carlito"/>
              </a:rPr>
              <a:t>Kırmızı ile </a:t>
            </a:r>
            <a:r>
              <a:rPr sz="1000" b="1" spc="-5" dirty="0">
                <a:latin typeface="Carlito"/>
                <a:cs typeface="Carlito"/>
              </a:rPr>
              <a:t>işaretli ülkeler </a:t>
            </a:r>
            <a:r>
              <a:rPr sz="1000" b="1" spc="-10" dirty="0">
                <a:latin typeface="Carlito"/>
                <a:cs typeface="Carlito"/>
              </a:rPr>
              <a:t>OECD </a:t>
            </a:r>
            <a:r>
              <a:rPr sz="1000" b="1" spc="-5" dirty="0">
                <a:latin typeface="Carlito"/>
                <a:cs typeface="Carlito"/>
              </a:rPr>
              <a:t>Kalkınma Yardımı Komitesi tarafından </a:t>
            </a:r>
            <a:r>
              <a:rPr sz="1000" b="1" dirty="0">
                <a:latin typeface="Carlito"/>
                <a:cs typeface="Carlito"/>
              </a:rPr>
              <a:t>resmi </a:t>
            </a:r>
            <a:r>
              <a:rPr sz="1000" b="1" spc="-5" dirty="0">
                <a:latin typeface="Carlito"/>
                <a:cs typeface="Carlito"/>
              </a:rPr>
              <a:t>kalkınma yardımı sağlanan</a:t>
            </a:r>
            <a:r>
              <a:rPr sz="1000" b="1" spc="12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ülkelerdir.</a:t>
            </a:r>
            <a:endParaRPr sz="1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"/>
            </a:pPr>
            <a:endParaRPr sz="950" dirty="0">
              <a:latin typeface="Carlito"/>
              <a:cs typeface="Carlito"/>
            </a:endParaRPr>
          </a:p>
          <a:p>
            <a:pPr marL="263525" marR="1609090" indent="-170815">
              <a:lnSpc>
                <a:spcPct val="100000"/>
              </a:lnSpc>
              <a:spcBef>
                <a:spcPts val="5"/>
              </a:spcBef>
              <a:buFont typeface="Georgia"/>
              <a:buChar char=""/>
              <a:tabLst>
                <a:tab pos="265430" algn="l"/>
              </a:tabLst>
            </a:pPr>
            <a:r>
              <a:rPr sz="1000" b="1" spc="-10" dirty="0">
                <a:latin typeface="Carlito"/>
                <a:cs typeface="Carlito"/>
              </a:rPr>
              <a:t>DAC </a:t>
            </a:r>
            <a:r>
              <a:rPr sz="1000" b="1" spc="-5" dirty="0">
                <a:latin typeface="Carlito"/>
                <a:cs typeface="Carlito"/>
              </a:rPr>
              <a:t>(Development Assistance Committee) </a:t>
            </a:r>
            <a:r>
              <a:rPr sz="1000" b="1" spc="-10" dirty="0">
                <a:latin typeface="Carlito"/>
                <a:cs typeface="Carlito"/>
              </a:rPr>
              <a:t>list </a:t>
            </a:r>
            <a:r>
              <a:rPr sz="1000" b="1" dirty="0">
                <a:latin typeface="Carlito"/>
                <a:cs typeface="Carlito"/>
              </a:rPr>
              <a:t>of </a:t>
            </a:r>
            <a:r>
              <a:rPr sz="1000" b="1" spc="-10" dirty="0">
                <a:latin typeface="Carlito"/>
                <a:cs typeface="Carlito"/>
              </a:rPr>
              <a:t>ODA (Official </a:t>
            </a:r>
            <a:r>
              <a:rPr sz="1000" b="1" spc="-5" dirty="0">
                <a:latin typeface="Carlito"/>
                <a:cs typeface="Carlito"/>
              </a:rPr>
              <a:t>Development Assistance) recipients listesi yıldan </a:t>
            </a:r>
            <a:r>
              <a:rPr sz="1000" b="1" spc="-10" dirty="0">
                <a:latin typeface="Carlito"/>
                <a:cs typeface="Carlito"/>
              </a:rPr>
              <a:t>yıla </a:t>
            </a:r>
            <a:r>
              <a:rPr sz="1000" b="1" spc="-5" dirty="0">
                <a:latin typeface="Carlito"/>
                <a:cs typeface="Carlito"/>
              </a:rPr>
              <a:t>güncelleniyor olsa da,  2022 proje süresince kırmızı </a:t>
            </a:r>
            <a:r>
              <a:rPr sz="1000" b="1" spc="-10" dirty="0">
                <a:latin typeface="Carlito"/>
                <a:cs typeface="Carlito"/>
              </a:rPr>
              <a:t>ile </a:t>
            </a:r>
            <a:r>
              <a:rPr sz="1000" b="1" spc="-5" dirty="0">
                <a:latin typeface="Carlito"/>
                <a:cs typeface="Carlito"/>
              </a:rPr>
              <a:t>işaretli ülkeler</a:t>
            </a:r>
            <a:r>
              <a:rPr sz="1000" b="1" spc="5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kullanılacaktır.</a:t>
            </a:r>
            <a:endParaRPr sz="10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5225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1273589" y="542029"/>
            <a:ext cx="4695190" cy="51371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KA171 Hibe</a:t>
            </a:r>
            <a:r>
              <a:rPr lang="tr-TR" sz="3200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Destekleri-1</a:t>
            </a:r>
            <a:endParaRPr lang="tr-TR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aphicFrame>
        <p:nvGraphicFramePr>
          <p:cNvPr id="9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03818"/>
              </p:ext>
            </p:extLst>
          </p:nvPr>
        </p:nvGraphicFramePr>
        <p:xfrm>
          <a:off x="971541" y="1820657"/>
          <a:ext cx="8534400" cy="2729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3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551">
                <a:tc gridSpan="3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ÖĞRENCİ VE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PERSONEL HAREKETLİLİĞİ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HİBE</a:t>
                      </a:r>
                      <a:r>
                        <a:rPr sz="1000" b="1" spc="1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TUTARLARI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37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İLAVE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HİBE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DESTEĞİ*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(Top-up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amount)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5715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GELEN</a:t>
                      </a:r>
                      <a:r>
                        <a:rPr sz="1000" b="1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ÖĞRENCİ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AYLIK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800</a:t>
                      </a:r>
                      <a:r>
                        <a:rPr sz="1000" b="1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AYLIK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250</a:t>
                      </a:r>
                      <a:r>
                        <a:rPr sz="1000" b="1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51"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GİDEN</a:t>
                      </a:r>
                      <a:r>
                        <a:rPr sz="1000" b="1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ÖĞRENCİ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AYLIK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700</a:t>
                      </a:r>
                      <a:r>
                        <a:rPr sz="1000" b="1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5715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GELEN</a:t>
                      </a:r>
                      <a:r>
                        <a:rPr sz="1000" b="1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PERSONEL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GÜNLÜK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140</a:t>
                      </a:r>
                      <a:r>
                        <a:rPr sz="1000" b="1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----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5715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GİDEN</a:t>
                      </a:r>
                      <a:r>
                        <a:rPr sz="1000" b="1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PERSONEL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GÜNLÜK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180</a:t>
                      </a:r>
                      <a:r>
                        <a:rPr sz="1000" b="1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94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551">
                <a:tc gridSpan="3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KISA SÜRELİ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ÖĞRENCİ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HAREKETLİLİĞİ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HİBE</a:t>
                      </a:r>
                      <a:r>
                        <a:rPr sz="1000" b="1" spc="1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TUTARLARI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84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İLAVE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HİBE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DESTEĞİ*</a:t>
                      </a:r>
                      <a:endParaRPr sz="100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ts val="116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(Top-up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amount)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551"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5-14.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GÜNE</a:t>
                      </a:r>
                      <a:r>
                        <a:rPr sz="1000" b="1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KADAR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GÜNLÜK 70</a:t>
                      </a:r>
                      <a:r>
                        <a:rPr sz="1000" b="1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Gündelik hibe toplamına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ilaveten 100</a:t>
                      </a:r>
                      <a:r>
                        <a:rPr sz="1000" b="1" spc="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5715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15-30.</a:t>
                      </a:r>
                      <a:r>
                        <a:rPr sz="1000" b="1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GÜNLER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GÜNLÜK 50</a:t>
                      </a:r>
                      <a:r>
                        <a:rPr sz="1000" b="1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Gündelik hibe toplamına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ilaveten 150</a:t>
                      </a:r>
                      <a:r>
                        <a:rPr sz="1000" b="1" spc="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0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601" y="5550351"/>
            <a:ext cx="2068142" cy="59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022" y="5481402"/>
            <a:ext cx="1096546" cy="60222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0615" y="5438899"/>
            <a:ext cx="1220783" cy="644726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88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8085" y="1837620"/>
            <a:ext cx="5855829" cy="39072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graphicFrame>
        <p:nvGraphicFramePr>
          <p:cNvPr id="8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56200"/>
              </p:ext>
            </p:extLst>
          </p:nvPr>
        </p:nvGraphicFramePr>
        <p:xfrm>
          <a:off x="692499" y="1602745"/>
          <a:ext cx="8534400" cy="2022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3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027">
                <a:tc gridSpan="3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ÖĞRENCİ VE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PERSONEL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İÇİN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SEYAHAT</a:t>
                      </a:r>
                      <a:r>
                        <a:rPr sz="1000" b="1" spc="9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DESTEĞİ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51">
                <a:tc>
                  <a:txBody>
                    <a:bodyPr/>
                    <a:lstStyle/>
                    <a:p>
                      <a:pPr marL="541020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SEYAHAT</a:t>
                      </a:r>
                      <a:r>
                        <a:rPr sz="1000" b="1" spc="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MESAFESİ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STANDART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SEYAHAT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YEŞİL</a:t>
                      </a:r>
                      <a:r>
                        <a:rPr sz="1000" b="1" spc="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SEYAHAT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5715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10-99</a:t>
                      </a:r>
                      <a:r>
                        <a:rPr sz="1000" b="1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KM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23</a:t>
                      </a:r>
                      <a:r>
                        <a:rPr sz="1000" b="1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---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5715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100-499</a:t>
                      </a:r>
                      <a:r>
                        <a:rPr sz="1000" b="1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KM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180</a:t>
                      </a:r>
                      <a:r>
                        <a:rPr sz="1000" b="1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210</a:t>
                      </a:r>
                      <a:r>
                        <a:rPr sz="1000" b="1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52"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500-1999</a:t>
                      </a:r>
                      <a:r>
                        <a:rPr sz="1000" b="1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KM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275</a:t>
                      </a:r>
                      <a:r>
                        <a:rPr sz="1000" b="1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320</a:t>
                      </a:r>
                      <a:r>
                        <a:rPr sz="1000" b="1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5715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2000-2999</a:t>
                      </a:r>
                      <a:r>
                        <a:rPr sz="1000" b="1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KM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360</a:t>
                      </a:r>
                      <a:r>
                        <a:rPr sz="1000" b="1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410</a:t>
                      </a:r>
                      <a:r>
                        <a:rPr sz="1000" b="1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551"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3000-3999</a:t>
                      </a:r>
                      <a:r>
                        <a:rPr sz="1000" b="1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KM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530</a:t>
                      </a:r>
                      <a:r>
                        <a:rPr sz="1000" b="1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610</a:t>
                      </a:r>
                      <a:r>
                        <a:rPr sz="1000" b="1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5715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4000-7999</a:t>
                      </a:r>
                      <a:r>
                        <a:rPr sz="1000" b="1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KM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820</a:t>
                      </a:r>
                      <a:r>
                        <a:rPr sz="1000" b="1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ts val="116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---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551"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8000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KM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1000" b="1" spc="-10" dirty="0">
                          <a:latin typeface="Carlito"/>
                          <a:cs typeface="Carlito"/>
                        </a:rPr>
                        <a:t>DAHA</a:t>
                      </a:r>
                      <a:r>
                        <a:rPr sz="1000" b="1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FAZLASI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1372870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1.500</a:t>
                      </a:r>
                      <a:r>
                        <a:rPr sz="1000" b="1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AVRO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ts val="1175"/>
                        </a:lnSpc>
                        <a:spcBef>
                          <a:spcPts val="500"/>
                        </a:spcBef>
                      </a:pPr>
                      <a:r>
                        <a:rPr sz="1000" b="1" spc="-10" dirty="0">
                          <a:latin typeface="Carlito"/>
                          <a:cs typeface="Carlito"/>
                        </a:rPr>
                        <a:t>---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963" y="5944547"/>
            <a:ext cx="2068142" cy="59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812" y="5894641"/>
            <a:ext cx="1096546" cy="60222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4769" y="5894641"/>
            <a:ext cx="1220783" cy="644726"/>
          </a:xfrm>
          <a:prstGeom prst="rect">
            <a:avLst/>
          </a:prstGeom>
        </p:spPr>
      </p:pic>
      <p:sp>
        <p:nvSpPr>
          <p:cNvPr id="13" name="object 2"/>
          <p:cNvSpPr txBox="1">
            <a:spLocks/>
          </p:cNvSpPr>
          <p:nvPr/>
        </p:nvSpPr>
        <p:spPr>
          <a:xfrm>
            <a:off x="1273589" y="542029"/>
            <a:ext cx="4695190" cy="51371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KA171 Hibe</a:t>
            </a:r>
            <a:r>
              <a:rPr lang="tr-TR" sz="3200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Destekleri-2</a:t>
            </a:r>
            <a:endParaRPr lang="tr-TR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997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8085" y="1837620"/>
            <a:ext cx="5855829" cy="39072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1416841" y="618325"/>
            <a:ext cx="4695190" cy="51371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3200" spc="-5">
                <a:solidFill>
                  <a:srgbClr val="4F6228"/>
                </a:solidFill>
                <a:latin typeface="Arial"/>
                <a:cs typeface="Arial"/>
              </a:rPr>
              <a:t>KA171 Hibe</a:t>
            </a:r>
            <a:r>
              <a:rPr lang="tr-TR" sz="3200" spc="-7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tr-TR" sz="3200" spc="-5">
                <a:solidFill>
                  <a:srgbClr val="4F6228"/>
                </a:solidFill>
                <a:latin typeface="Arial"/>
                <a:cs typeface="Arial"/>
              </a:rPr>
              <a:t>Destekleri-2</a:t>
            </a:r>
            <a:endParaRPr lang="tr-TR" sz="3200" dirty="0">
              <a:latin typeface="Arial"/>
              <a:cs typeface="Arial"/>
            </a:endParaRPr>
          </a:p>
        </p:txBody>
      </p:sp>
      <p:sp>
        <p:nvSpPr>
          <p:cNvPr id="11" name="object 2"/>
          <p:cNvSpPr/>
          <p:nvPr/>
        </p:nvSpPr>
        <p:spPr>
          <a:xfrm>
            <a:off x="1264919" y="3665220"/>
            <a:ext cx="8042148" cy="160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3"/>
          <p:cNvGraphicFramePr>
            <a:graphicFrameLocks noGrp="1"/>
          </p:cNvGraphicFramePr>
          <p:nvPr/>
        </p:nvGraphicFramePr>
        <p:xfrm>
          <a:off x="1261872" y="3662172"/>
          <a:ext cx="8042275" cy="1620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3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KURUMA SAĞLANAN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DESTEKLER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54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KURUMSAL</a:t>
                      </a:r>
                      <a:r>
                        <a:rPr sz="11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DESTEK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500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AVRO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(KATILIMCI</a:t>
                      </a:r>
                      <a:r>
                        <a:rPr sz="11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BAŞINA)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KURUMSAL “DAHİL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ETME”</a:t>
                      </a:r>
                      <a:r>
                        <a:rPr sz="1100" b="1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DESTEĞİ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129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100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AVRO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(DAHİL ETME DESTEĞİ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SAĞLANAN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KATILIMCI</a:t>
                      </a:r>
                      <a:r>
                        <a:rPr sz="1100" b="1" spc="-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BAŞINA)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object 4"/>
          <p:cNvSpPr txBox="1">
            <a:spLocks/>
          </p:cNvSpPr>
          <p:nvPr/>
        </p:nvSpPr>
        <p:spPr>
          <a:xfrm>
            <a:off x="1416841" y="618325"/>
            <a:ext cx="4695190" cy="51371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KA171 Hibe</a:t>
            </a:r>
            <a:r>
              <a:rPr lang="tr-TR" sz="3200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Destekleri-2</a:t>
            </a:r>
            <a:endParaRPr lang="tr-TR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4" name="object 5"/>
          <p:cNvSpPr/>
          <p:nvPr/>
        </p:nvSpPr>
        <p:spPr>
          <a:xfrm>
            <a:off x="1229867" y="1519428"/>
            <a:ext cx="8001000" cy="777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/>
          <p:nvPr/>
        </p:nvSpPr>
        <p:spPr>
          <a:xfrm>
            <a:off x="1229867" y="1275588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>
                <a:moveTo>
                  <a:pt x="0" y="0"/>
                </a:moveTo>
                <a:lnTo>
                  <a:pt x="80010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7"/>
          <p:cNvSpPr txBox="1"/>
          <p:nvPr/>
        </p:nvSpPr>
        <p:spPr>
          <a:xfrm>
            <a:off x="1229867" y="1519428"/>
            <a:ext cx="8001000" cy="43180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1625"/>
              </a:lnSpc>
            </a:pP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ÖĞRENCİ </a:t>
            </a:r>
            <a:r>
              <a:rPr sz="1400" b="1" spc="-5" dirty="0">
                <a:solidFill>
                  <a:srgbClr val="FFFFFF"/>
                </a:solidFill>
                <a:latin typeface="Carlito"/>
                <a:cs typeface="Carlito"/>
              </a:rPr>
              <a:t>VE PERSONEL İÇİN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DAHİL </a:t>
            </a:r>
            <a:r>
              <a:rPr sz="1400" b="1" spc="-5" dirty="0">
                <a:solidFill>
                  <a:srgbClr val="FFFFFF"/>
                </a:solidFill>
                <a:latin typeface="Carlito"/>
                <a:cs typeface="Carlito"/>
              </a:rPr>
              <a:t>ETME</a:t>
            </a:r>
            <a:r>
              <a:rPr sz="14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DESTEĞİ</a:t>
            </a:r>
            <a:endParaRPr sz="1400" dirty="0"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Carlito"/>
                <a:cs typeface="Carlito"/>
              </a:rPr>
              <a:t>(Inclusion</a:t>
            </a:r>
            <a:r>
              <a:rPr sz="1400" b="1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rlito"/>
                <a:cs typeface="Carlito"/>
              </a:rPr>
              <a:t>Support)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1229867" y="1950720"/>
            <a:ext cx="8001000" cy="34607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9080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15"/>
              </a:spcBef>
            </a:pPr>
            <a:r>
              <a:rPr sz="1000" b="1" spc="-5" dirty="0">
                <a:latin typeface="Carlito"/>
                <a:cs typeface="Carlito"/>
              </a:rPr>
              <a:t>UYGUN </a:t>
            </a:r>
            <a:r>
              <a:rPr sz="1000" b="1" spc="-10" dirty="0">
                <a:latin typeface="Carlito"/>
                <a:cs typeface="Carlito"/>
              </a:rPr>
              <a:t>İHTİYAÇLARIN</a:t>
            </a:r>
            <a:r>
              <a:rPr sz="1000" b="1" spc="20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%100‘ü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8" name="object 9"/>
          <p:cNvSpPr txBox="1"/>
          <p:nvPr/>
        </p:nvSpPr>
        <p:spPr>
          <a:xfrm>
            <a:off x="1233936" y="2322072"/>
            <a:ext cx="789876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spc="-5" dirty="0">
                <a:latin typeface="Carlito"/>
                <a:cs typeface="Carlito"/>
              </a:rPr>
              <a:t>Dahil etme </a:t>
            </a:r>
            <a:r>
              <a:rPr sz="900" b="1" i="1" dirty="0">
                <a:latin typeface="Carlito"/>
                <a:cs typeface="Carlito"/>
              </a:rPr>
              <a:t>desteği, ek finansal </a:t>
            </a:r>
            <a:r>
              <a:rPr sz="900" b="1" i="1" spc="-5" dirty="0">
                <a:latin typeface="Carlito"/>
                <a:cs typeface="Carlito"/>
              </a:rPr>
              <a:t>destek </a:t>
            </a:r>
            <a:r>
              <a:rPr sz="900" b="1" i="1" dirty="0">
                <a:latin typeface="Carlito"/>
                <a:cs typeface="Carlito"/>
              </a:rPr>
              <a:t>olmadığı takdirde </a:t>
            </a:r>
            <a:r>
              <a:rPr sz="900" b="1" i="1" spc="-5" dirty="0">
                <a:latin typeface="Carlito"/>
                <a:cs typeface="Carlito"/>
              </a:rPr>
              <a:t>fiziksel, </a:t>
            </a:r>
            <a:r>
              <a:rPr sz="900" b="1" i="1" dirty="0">
                <a:latin typeface="Carlito"/>
                <a:cs typeface="Carlito"/>
              </a:rPr>
              <a:t>zihinsel </a:t>
            </a:r>
            <a:r>
              <a:rPr sz="900" b="1" i="1" spc="-5" dirty="0">
                <a:latin typeface="Carlito"/>
                <a:cs typeface="Carlito"/>
              </a:rPr>
              <a:t>veya sağlık </a:t>
            </a:r>
            <a:r>
              <a:rPr sz="900" b="1" i="1" dirty="0">
                <a:latin typeface="Carlito"/>
                <a:cs typeface="Carlito"/>
              </a:rPr>
              <a:t>durumu </a:t>
            </a:r>
            <a:r>
              <a:rPr sz="900" b="1" i="1" spc="-5" dirty="0">
                <a:latin typeface="Carlito"/>
                <a:cs typeface="Carlito"/>
              </a:rPr>
              <a:t>nedeniyle hareketlilik faaliyetine katılamayacak kişilere</a:t>
            </a:r>
            <a:r>
              <a:rPr sz="900" b="1" i="1" spc="140" dirty="0">
                <a:latin typeface="Carlito"/>
                <a:cs typeface="Carlito"/>
              </a:rPr>
              <a:t> </a:t>
            </a:r>
            <a:r>
              <a:rPr sz="900" b="1" i="1" dirty="0">
                <a:latin typeface="Carlito"/>
                <a:cs typeface="Carlito"/>
              </a:rPr>
              <a:t>sağlanmaktadır.</a:t>
            </a:r>
            <a:endParaRPr sz="900" dirty="0">
              <a:latin typeface="Carlito"/>
              <a:cs typeface="Carlito"/>
            </a:endParaRPr>
          </a:p>
          <a:p>
            <a:pPr marL="12700" marR="5080">
              <a:lnSpc>
                <a:spcPct val="200000"/>
              </a:lnSpc>
            </a:pPr>
            <a:r>
              <a:rPr sz="900" b="1" i="1" dirty="0">
                <a:latin typeface="Carlito"/>
                <a:cs typeface="Carlito"/>
              </a:rPr>
              <a:t>Söz konusu </a:t>
            </a:r>
            <a:r>
              <a:rPr sz="900" b="1" i="1" spc="-5" dirty="0">
                <a:latin typeface="Carlito"/>
                <a:cs typeface="Carlito"/>
              </a:rPr>
              <a:t>hibenin </a:t>
            </a:r>
            <a:r>
              <a:rPr sz="900" b="1" i="1" dirty="0">
                <a:latin typeface="Carlito"/>
                <a:cs typeface="Carlito"/>
              </a:rPr>
              <a:t>sağlanabilmesi </a:t>
            </a:r>
            <a:r>
              <a:rPr sz="900" b="1" i="1" spc="-5" dirty="0">
                <a:latin typeface="Carlito"/>
                <a:cs typeface="Carlito"/>
              </a:rPr>
              <a:t>için, üniversitenin, </a:t>
            </a:r>
            <a:r>
              <a:rPr sz="900" b="1" i="1" dirty="0">
                <a:latin typeface="Carlito"/>
                <a:cs typeface="Carlito"/>
              </a:rPr>
              <a:t>dahil </a:t>
            </a:r>
            <a:r>
              <a:rPr sz="900" b="1" i="1" spc="-5" dirty="0">
                <a:latin typeface="Carlito"/>
                <a:cs typeface="Carlito"/>
              </a:rPr>
              <a:t>etme </a:t>
            </a:r>
            <a:r>
              <a:rPr sz="900" b="1" i="1" dirty="0">
                <a:latin typeface="Carlito"/>
                <a:cs typeface="Carlito"/>
              </a:rPr>
              <a:t>desteğine </a:t>
            </a:r>
            <a:r>
              <a:rPr sz="900" b="1" i="1" spc="-5" dirty="0">
                <a:latin typeface="Carlito"/>
                <a:cs typeface="Carlito"/>
              </a:rPr>
              <a:t>ihtiyaç </a:t>
            </a:r>
            <a:r>
              <a:rPr sz="900" b="1" i="1" dirty="0">
                <a:latin typeface="Carlito"/>
                <a:cs typeface="Carlito"/>
              </a:rPr>
              <a:t>duyan </a:t>
            </a:r>
            <a:r>
              <a:rPr sz="900" b="1" i="1" spc="-5" dirty="0">
                <a:latin typeface="Carlito"/>
                <a:cs typeface="Carlito"/>
              </a:rPr>
              <a:t>öğrenci/personeli </a:t>
            </a:r>
            <a:r>
              <a:rPr sz="900" b="1" i="1" dirty="0">
                <a:latin typeface="Carlito"/>
                <a:cs typeface="Carlito"/>
              </a:rPr>
              <a:t>adına Ulusal </a:t>
            </a:r>
            <a:r>
              <a:rPr sz="900" b="1" i="1" spc="-5" dirty="0">
                <a:latin typeface="Carlito"/>
                <a:cs typeface="Carlito"/>
              </a:rPr>
              <a:t>Ajans’a </a:t>
            </a:r>
            <a:r>
              <a:rPr sz="900" b="1" i="1" dirty="0">
                <a:latin typeface="Carlito"/>
                <a:cs typeface="Carlito"/>
              </a:rPr>
              <a:t>başvuruda bulunması </a:t>
            </a:r>
            <a:r>
              <a:rPr sz="900" b="1" i="1" spc="-5" dirty="0">
                <a:latin typeface="Carlito"/>
                <a:cs typeface="Carlito"/>
              </a:rPr>
              <a:t>gerekmektedir</a:t>
            </a:r>
            <a:r>
              <a:rPr sz="900" i="1" spc="-5" dirty="0">
                <a:latin typeface="Carlito"/>
                <a:cs typeface="Carlito"/>
              </a:rPr>
              <a:t>.  </a:t>
            </a:r>
            <a:r>
              <a:rPr sz="900" b="1" i="1" spc="-5" dirty="0">
                <a:latin typeface="Carlito"/>
                <a:cs typeface="Carlito"/>
              </a:rPr>
              <a:t>Bu hibe gerçek </a:t>
            </a:r>
            <a:r>
              <a:rPr sz="900" b="1" i="1" dirty="0">
                <a:latin typeface="Carlito"/>
                <a:cs typeface="Carlito"/>
              </a:rPr>
              <a:t>harcamalar </a:t>
            </a:r>
            <a:r>
              <a:rPr sz="900" b="1" i="1" spc="-5" dirty="0">
                <a:latin typeface="Carlito"/>
                <a:cs typeface="Carlito"/>
              </a:rPr>
              <a:t>üzerinden verildiğinden, faaliyet </a:t>
            </a:r>
            <a:r>
              <a:rPr sz="900" b="1" i="1" dirty="0">
                <a:latin typeface="Carlito"/>
                <a:cs typeface="Carlito"/>
              </a:rPr>
              <a:t>sonrasında </a:t>
            </a:r>
            <a:r>
              <a:rPr sz="900" b="1" i="1" spc="-5" dirty="0">
                <a:latin typeface="Carlito"/>
                <a:cs typeface="Carlito"/>
              </a:rPr>
              <a:t>harcamalara dair faturaların Erasmus </a:t>
            </a:r>
            <a:r>
              <a:rPr sz="900" b="1" i="1" dirty="0">
                <a:latin typeface="Carlito"/>
                <a:cs typeface="Carlito"/>
              </a:rPr>
              <a:t>ofisine </a:t>
            </a:r>
            <a:r>
              <a:rPr sz="900" b="1" i="1" spc="-5" dirty="0">
                <a:latin typeface="Carlito"/>
                <a:cs typeface="Carlito"/>
              </a:rPr>
              <a:t>teslim edilmesi</a:t>
            </a:r>
            <a:r>
              <a:rPr sz="900" b="1" i="1" spc="-35" dirty="0">
                <a:latin typeface="Carlito"/>
                <a:cs typeface="Carlito"/>
              </a:rPr>
              <a:t> </a:t>
            </a:r>
            <a:r>
              <a:rPr sz="900" b="1" i="1" spc="-5" dirty="0">
                <a:latin typeface="Carlito"/>
                <a:cs typeface="Carlito"/>
              </a:rPr>
              <a:t>gerekmektedir.</a:t>
            </a:r>
            <a:endParaRPr sz="900" dirty="0">
              <a:latin typeface="Carlito"/>
              <a:cs typeface="Carlito"/>
            </a:endParaRPr>
          </a:p>
        </p:txBody>
      </p:sp>
      <p:pic>
        <p:nvPicPr>
          <p:cNvPr id="19" name="Resim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809" y="5985979"/>
            <a:ext cx="2068142" cy="59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230" y="5917030"/>
            <a:ext cx="1096546" cy="602222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1823" y="5874527"/>
            <a:ext cx="1220783" cy="644726"/>
          </a:xfrm>
          <a:prstGeom prst="rect">
            <a:avLst/>
          </a:prstGeom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05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8085" y="1837620"/>
            <a:ext cx="5855829" cy="39072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424" y="4979774"/>
            <a:ext cx="2522680" cy="8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48" y="5194352"/>
            <a:ext cx="1712088" cy="4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884036" y="225541"/>
            <a:ext cx="7833359" cy="1120178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95"/>
              </a:spcBef>
            </a:pP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Ülkelerin 2022 Dönemi KA171 </a:t>
            </a:r>
            <a:r>
              <a:rPr lang="tr-TR" spc="-35" dirty="0">
                <a:solidFill>
                  <a:srgbClr val="FF0000"/>
                </a:solidFill>
                <a:latin typeface="Arial"/>
                <a:cs typeface="Arial"/>
              </a:rPr>
              <a:t>Taslak</a:t>
            </a:r>
            <a:r>
              <a:rPr lang="tr-TR" spc="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pc="-5" dirty="0">
                <a:solidFill>
                  <a:srgbClr val="FF0000"/>
                </a:solidFill>
                <a:latin typeface="Arial"/>
                <a:cs typeface="Arial"/>
              </a:rPr>
              <a:t>Bütçeleri</a:t>
            </a:r>
          </a:p>
        </p:txBody>
      </p:sp>
      <p:sp>
        <p:nvSpPr>
          <p:cNvPr id="9" name="object 3"/>
          <p:cNvSpPr/>
          <p:nvPr/>
        </p:nvSpPr>
        <p:spPr>
          <a:xfrm>
            <a:off x="6867143" y="2478024"/>
            <a:ext cx="2037714" cy="1126490"/>
          </a:xfrm>
          <a:custGeom>
            <a:avLst/>
            <a:gdLst/>
            <a:ahLst/>
            <a:cxnLst/>
            <a:rect l="l" t="t" r="r" b="b"/>
            <a:pathLst>
              <a:path w="2037715" h="1126489">
                <a:moveTo>
                  <a:pt x="513587" y="0"/>
                </a:moveTo>
                <a:lnTo>
                  <a:pt x="513587" y="1126235"/>
                </a:lnTo>
              </a:path>
              <a:path w="2037715" h="1126489">
                <a:moveTo>
                  <a:pt x="0" y="377951"/>
                </a:moveTo>
                <a:lnTo>
                  <a:pt x="2037587" y="377951"/>
                </a:lnTo>
              </a:path>
              <a:path w="2037715" h="1126489">
                <a:moveTo>
                  <a:pt x="0" y="748284"/>
                </a:moveTo>
                <a:lnTo>
                  <a:pt x="2037587" y="748284"/>
                </a:lnTo>
              </a:path>
              <a:path w="2037715" h="1126489">
                <a:moveTo>
                  <a:pt x="6096" y="371855"/>
                </a:moveTo>
                <a:lnTo>
                  <a:pt x="6096" y="1126235"/>
                </a:lnTo>
              </a:path>
              <a:path w="2037715" h="1126489">
                <a:moveTo>
                  <a:pt x="2031492" y="0"/>
                </a:moveTo>
                <a:lnTo>
                  <a:pt x="2031492" y="1126235"/>
                </a:lnTo>
              </a:path>
              <a:path w="2037715" h="1126489">
                <a:moveTo>
                  <a:pt x="505968" y="6096"/>
                </a:moveTo>
                <a:lnTo>
                  <a:pt x="2037587" y="6096"/>
                </a:lnTo>
              </a:path>
              <a:path w="2037715" h="1126489">
                <a:moveTo>
                  <a:pt x="0" y="1118616"/>
                </a:moveTo>
                <a:lnTo>
                  <a:pt x="2037587" y="11186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 txBox="1"/>
          <p:nvPr/>
        </p:nvSpPr>
        <p:spPr>
          <a:xfrm>
            <a:off x="6966194" y="2568273"/>
            <a:ext cx="1842135" cy="944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9780">
              <a:lnSpc>
                <a:spcPts val="1515"/>
              </a:lnSpc>
            </a:pPr>
            <a:r>
              <a:rPr sz="1600" b="1" spc="-10" dirty="0">
                <a:latin typeface="Carlito"/>
                <a:cs typeface="Carlito"/>
              </a:rPr>
              <a:t>2022</a:t>
            </a:r>
            <a:r>
              <a:rPr sz="1600" b="1" spc="-60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bütçesi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994"/>
              </a:spcBef>
              <a:tabLst>
                <a:tab pos="767715" algn="l"/>
              </a:tabLst>
            </a:pPr>
            <a:r>
              <a:rPr sz="1600" spc="-5" dirty="0">
                <a:latin typeface="Carlito"/>
                <a:cs typeface="Carlito"/>
              </a:rPr>
              <a:t>EU	</a:t>
            </a:r>
            <a:r>
              <a:rPr sz="1600" spc="-10" dirty="0">
                <a:latin typeface="Carlito"/>
                <a:cs typeface="Carlito"/>
              </a:rPr>
              <a:t>194 Milyon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€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05"/>
              </a:spcBef>
              <a:tabLst>
                <a:tab pos="972819" algn="l"/>
              </a:tabLst>
            </a:pPr>
            <a:r>
              <a:rPr sz="1600" spc="-5" dirty="0">
                <a:latin typeface="Carlito"/>
                <a:cs typeface="Carlito"/>
              </a:rPr>
              <a:t>TR	7 </a:t>
            </a:r>
            <a:r>
              <a:rPr sz="1600" spc="-10" dirty="0">
                <a:latin typeface="Carlito"/>
                <a:cs typeface="Carlito"/>
              </a:rPr>
              <a:t>Milyon</a:t>
            </a:r>
            <a:r>
              <a:rPr sz="1600" spc="-6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€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1802892" y="1626108"/>
            <a:ext cx="7719059" cy="45308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 txBox="1"/>
          <p:nvPr/>
        </p:nvSpPr>
        <p:spPr>
          <a:xfrm>
            <a:off x="1107414" y="5306038"/>
            <a:ext cx="6337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95959"/>
                </a:solidFill>
                <a:latin typeface="Carlito"/>
                <a:cs typeface="Carlito"/>
              </a:rPr>
              <a:t>5.000.000,00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1049539" y="4573003"/>
            <a:ext cx="6915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95959"/>
                </a:solidFill>
                <a:latin typeface="Carlito"/>
                <a:cs typeface="Carlito"/>
              </a:rPr>
              <a:t>10.000.000,00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4" name="object 8"/>
          <p:cNvSpPr txBox="1"/>
          <p:nvPr/>
        </p:nvSpPr>
        <p:spPr>
          <a:xfrm>
            <a:off x="1049539" y="3841503"/>
            <a:ext cx="6915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95959"/>
                </a:solidFill>
                <a:latin typeface="Carlito"/>
                <a:cs typeface="Carlito"/>
              </a:rPr>
              <a:t>15.000.000,00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5" name="object 9"/>
          <p:cNvSpPr txBox="1"/>
          <p:nvPr/>
        </p:nvSpPr>
        <p:spPr>
          <a:xfrm>
            <a:off x="1049539" y="3109948"/>
            <a:ext cx="6915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95959"/>
                </a:solidFill>
                <a:latin typeface="Carlito"/>
                <a:cs typeface="Carlito"/>
              </a:rPr>
              <a:t>20.000.000,00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6" name="object 10"/>
          <p:cNvSpPr txBox="1"/>
          <p:nvPr/>
        </p:nvSpPr>
        <p:spPr>
          <a:xfrm>
            <a:off x="1049539" y="2376934"/>
            <a:ext cx="6915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95959"/>
                </a:solidFill>
                <a:latin typeface="Carlito"/>
                <a:cs typeface="Carlito"/>
              </a:rPr>
              <a:t>25.000.000,00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7" name="object 11"/>
          <p:cNvSpPr txBox="1"/>
          <p:nvPr/>
        </p:nvSpPr>
        <p:spPr>
          <a:xfrm>
            <a:off x="1049539" y="1645427"/>
            <a:ext cx="6915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95959"/>
                </a:solidFill>
                <a:latin typeface="Carlito"/>
                <a:cs typeface="Carlito"/>
              </a:rPr>
              <a:t>30.000.000,00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8" name="object 12"/>
          <p:cNvSpPr txBox="1"/>
          <p:nvPr/>
        </p:nvSpPr>
        <p:spPr>
          <a:xfrm>
            <a:off x="1512821" y="6037538"/>
            <a:ext cx="7858759" cy="306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95959"/>
                </a:solidFill>
                <a:latin typeface="Carlito"/>
                <a:cs typeface="Carlito"/>
              </a:rPr>
              <a:t>0,00</a:t>
            </a:r>
            <a:endParaRPr sz="900">
              <a:latin typeface="Carlito"/>
              <a:cs typeface="Carlito"/>
            </a:endParaRPr>
          </a:p>
          <a:p>
            <a:pPr marL="372110">
              <a:lnSpc>
                <a:spcPct val="100000"/>
              </a:lnSpc>
              <a:spcBef>
                <a:spcPts val="45"/>
              </a:spcBef>
              <a:tabLst>
                <a:tab pos="850900" algn="l"/>
                <a:tab pos="1068070" algn="l"/>
                <a:tab pos="4963160" algn="l"/>
                <a:tab pos="5888990" algn="l"/>
                <a:tab pos="6105525" algn="l"/>
                <a:tab pos="7494905" algn="l"/>
              </a:tabLst>
            </a:pP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DE   </a:t>
            </a:r>
            <a:r>
              <a:rPr sz="900" b="1" spc="40" dirty="0">
                <a:solidFill>
                  <a:srgbClr val="595959"/>
                </a:solidFill>
                <a:latin typeface="Carlito"/>
                <a:cs typeface="Carlito"/>
              </a:rPr>
              <a:t> 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FR	</a:t>
            </a: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IT	</a:t>
            </a:r>
            <a:r>
              <a:rPr sz="900" b="1" spc="5" dirty="0">
                <a:solidFill>
                  <a:srgbClr val="595959"/>
                </a:solidFill>
                <a:latin typeface="Carlito"/>
                <a:cs typeface="Carlito"/>
              </a:rPr>
              <a:t>ES     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PL    </a:t>
            </a: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RO    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TR    </a:t>
            </a: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NL    BE     PT     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CZ     EL    </a:t>
            </a: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HU    SE     AT     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FI     </a:t>
            </a: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BG    </a:t>
            </a:r>
            <a:r>
              <a:rPr sz="900" b="1" spc="-10" dirty="0">
                <a:solidFill>
                  <a:srgbClr val="595959"/>
                </a:solidFill>
                <a:latin typeface="Carlito"/>
                <a:cs typeface="Carlito"/>
              </a:rPr>
              <a:t>SK</a:t>
            </a:r>
            <a:r>
              <a:rPr sz="900" b="1" spc="65" dirty="0">
                <a:solidFill>
                  <a:srgbClr val="595959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DK   </a:t>
            </a:r>
            <a:r>
              <a:rPr sz="900" b="1" spc="140" dirty="0">
                <a:solidFill>
                  <a:srgbClr val="595959"/>
                </a:solidFill>
                <a:latin typeface="Carlito"/>
                <a:cs typeface="Carlito"/>
              </a:rPr>
              <a:t> 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IE	LT    </a:t>
            </a: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NO  </a:t>
            </a:r>
            <a:r>
              <a:rPr sz="900" b="1" spc="45" dirty="0">
                <a:solidFill>
                  <a:srgbClr val="595959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HR   </a:t>
            </a:r>
            <a:r>
              <a:rPr sz="900" b="1" spc="10" dirty="0">
                <a:solidFill>
                  <a:srgbClr val="595959"/>
                </a:solidFill>
                <a:latin typeface="Carlito"/>
                <a:cs typeface="Carlito"/>
              </a:rPr>
              <a:t> 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LV	</a:t>
            </a:r>
            <a:r>
              <a:rPr sz="900" b="1" spc="-10" dirty="0">
                <a:solidFill>
                  <a:srgbClr val="595959"/>
                </a:solidFill>
                <a:latin typeface="Carlito"/>
                <a:cs typeface="Carlito"/>
              </a:rPr>
              <a:t>SI	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EE     CY     IS    MT </a:t>
            </a:r>
            <a:r>
              <a:rPr sz="900" b="1" spc="180" dirty="0">
                <a:solidFill>
                  <a:srgbClr val="595959"/>
                </a:solidFill>
                <a:latin typeface="Carlito"/>
                <a:cs typeface="Carlito"/>
              </a:rPr>
              <a:t> 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LU   </a:t>
            </a:r>
            <a:r>
              <a:rPr sz="900" b="1" spc="40" dirty="0">
                <a:solidFill>
                  <a:srgbClr val="595959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595959"/>
                </a:solidFill>
                <a:latin typeface="Carlito"/>
                <a:cs typeface="Carlito"/>
              </a:rPr>
              <a:t>RS	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LI</a:t>
            </a:r>
            <a:r>
              <a:rPr sz="900" b="1" spc="155" dirty="0">
                <a:solidFill>
                  <a:srgbClr val="595959"/>
                </a:solidFill>
                <a:latin typeface="Carlito"/>
                <a:cs typeface="Carlito"/>
              </a:rPr>
              <a:t> </a:t>
            </a:r>
            <a:r>
              <a:rPr sz="900" b="1" dirty="0">
                <a:solidFill>
                  <a:srgbClr val="595959"/>
                </a:solidFill>
                <a:latin typeface="Carlito"/>
                <a:cs typeface="Carlito"/>
              </a:rPr>
              <a:t>MK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9" name="object 13"/>
          <p:cNvSpPr txBox="1"/>
          <p:nvPr/>
        </p:nvSpPr>
        <p:spPr>
          <a:xfrm>
            <a:off x="1887365" y="1544421"/>
            <a:ext cx="139700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27.146.047,88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14"/>
          <p:cNvSpPr txBox="1"/>
          <p:nvPr/>
        </p:nvSpPr>
        <p:spPr>
          <a:xfrm>
            <a:off x="2141860" y="1972654"/>
            <a:ext cx="139700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23.071.570,66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15"/>
          <p:cNvSpPr txBox="1"/>
          <p:nvPr/>
        </p:nvSpPr>
        <p:spPr>
          <a:xfrm>
            <a:off x="2370460" y="2327776"/>
            <a:ext cx="139700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20.638.945,37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16"/>
          <p:cNvSpPr txBox="1"/>
          <p:nvPr/>
        </p:nvSpPr>
        <p:spPr>
          <a:xfrm>
            <a:off x="2599059" y="2666099"/>
            <a:ext cx="139700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18.330.750,10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17"/>
          <p:cNvSpPr txBox="1"/>
          <p:nvPr/>
        </p:nvSpPr>
        <p:spPr>
          <a:xfrm>
            <a:off x="2829165" y="3277229"/>
            <a:ext cx="139700" cy="695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14.157.564,18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4" name="object 18"/>
          <p:cNvSpPr txBox="1"/>
          <p:nvPr/>
        </p:nvSpPr>
        <p:spPr>
          <a:xfrm>
            <a:off x="3057765" y="4246836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7.931.071,90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5" name="object 19"/>
          <p:cNvSpPr txBox="1"/>
          <p:nvPr/>
        </p:nvSpPr>
        <p:spPr>
          <a:xfrm>
            <a:off x="3286364" y="4374886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7.055.590,46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6" name="object 20"/>
          <p:cNvSpPr txBox="1"/>
          <p:nvPr/>
        </p:nvSpPr>
        <p:spPr>
          <a:xfrm>
            <a:off x="3514950" y="4384025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6.992.539,31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7" name="object 21"/>
          <p:cNvSpPr txBox="1"/>
          <p:nvPr/>
        </p:nvSpPr>
        <p:spPr>
          <a:xfrm>
            <a:off x="3745063" y="4559270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5.797.562,39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2"/>
          <p:cNvSpPr txBox="1"/>
          <p:nvPr/>
        </p:nvSpPr>
        <p:spPr>
          <a:xfrm>
            <a:off x="3973676" y="4621777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5.372.800,72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3"/>
          <p:cNvSpPr txBox="1"/>
          <p:nvPr/>
        </p:nvSpPr>
        <p:spPr>
          <a:xfrm>
            <a:off x="4202255" y="4637021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5.267.354,27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0" name="object 24"/>
          <p:cNvSpPr txBox="1"/>
          <p:nvPr/>
        </p:nvSpPr>
        <p:spPr>
          <a:xfrm>
            <a:off x="4430868" y="4688820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4.915.703,95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1" name="object 25"/>
          <p:cNvSpPr txBox="1"/>
          <p:nvPr/>
        </p:nvSpPr>
        <p:spPr>
          <a:xfrm>
            <a:off x="4661016" y="4705563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4.802.278,26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2" name="object 26"/>
          <p:cNvSpPr txBox="1"/>
          <p:nvPr/>
        </p:nvSpPr>
        <p:spPr>
          <a:xfrm>
            <a:off x="4889630" y="4768071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4.374.406,56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27"/>
          <p:cNvSpPr txBox="1"/>
          <p:nvPr/>
        </p:nvSpPr>
        <p:spPr>
          <a:xfrm>
            <a:off x="5118243" y="4777209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4.313.983,10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4" name="object 28"/>
          <p:cNvSpPr txBox="1"/>
          <p:nvPr/>
        </p:nvSpPr>
        <p:spPr>
          <a:xfrm>
            <a:off x="5346822" y="4871704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3.662.776,48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5" name="object 29"/>
          <p:cNvSpPr txBox="1"/>
          <p:nvPr/>
        </p:nvSpPr>
        <p:spPr>
          <a:xfrm>
            <a:off x="5576935" y="4883877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3.584.332,50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6" name="object 30"/>
          <p:cNvSpPr txBox="1"/>
          <p:nvPr/>
        </p:nvSpPr>
        <p:spPr>
          <a:xfrm>
            <a:off x="5805548" y="4915899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3.364.272,91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7" name="object 31"/>
          <p:cNvSpPr txBox="1"/>
          <p:nvPr/>
        </p:nvSpPr>
        <p:spPr>
          <a:xfrm>
            <a:off x="6034127" y="4953954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3.102.406,27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8" name="object 32"/>
          <p:cNvSpPr txBox="1"/>
          <p:nvPr/>
        </p:nvSpPr>
        <p:spPr>
          <a:xfrm>
            <a:off x="6262740" y="4992080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2.842.677,00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9" name="object 33"/>
          <p:cNvSpPr txBox="1"/>
          <p:nvPr/>
        </p:nvSpPr>
        <p:spPr>
          <a:xfrm>
            <a:off x="6492853" y="5001219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2.779.743,72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0" name="object 34"/>
          <p:cNvSpPr txBox="1"/>
          <p:nvPr/>
        </p:nvSpPr>
        <p:spPr>
          <a:xfrm>
            <a:off x="6721432" y="5014962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2.684.455,30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1" name="object 35"/>
          <p:cNvSpPr txBox="1"/>
          <p:nvPr/>
        </p:nvSpPr>
        <p:spPr>
          <a:xfrm>
            <a:off x="6950045" y="5048448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2.452.548,36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2" name="object 36"/>
          <p:cNvSpPr txBox="1"/>
          <p:nvPr/>
        </p:nvSpPr>
        <p:spPr>
          <a:xfrm>
            <a:off x="7178623" y="5088073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2.184.913,22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3" name="object 37"/>
          <p:cNvSpPr txBox="1"/>
          <p:nvPr/>
        </p:nvSpPr>
        <p:spPr>
          <a:xfrm>
            <a:off x="7408806" y="5098782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2.107.695,00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38"/>
          <p:cNvSpPr txBox="1"/>
          <p:nvPr/>
        </p:nvSpPr>
        <p:spPr>
          <a:xfrm>
            <a:off x="7637385" y="5142942"/>
            <a:ext cx="139700" cy="6369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1.809.009,60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39"/>
          <p:cNvSpPr txBox="1"/>
          <p:nvPr/>
        </p:nvSpPr>
        <p:spPr>
          <a:xfrm>
            <a:off x="7865998" y="5358968"/>
            <a:ext cx="139700" cy="548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932.891,78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0"/>
          <p:cNvSpPr txBox="1"/>
          <p:nvPr/>
        </p:nvSpPr>
        <p:spPr>
          <a:xfrm>
            <a:off x="8094612" y="5403163"/>
            <a:ext cx="139700" cy="548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638.573,18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1"/>
          <p:cNvSpPr txBox="1"/>
          <p:nvPr/>
        </p:nvSpPr>
        <p:spPr>
          <a:xfrm>
            <a:off x="8324690" y="5410837"/>
            <a:ext cx="139700" cy="548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579.805,87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2"/>
          <p:cNvSpPr txBox="1"/>
          <p:nvPr/>
        </p:nvSpPr>
        <p:spPr>
          <a:xfrm>
            <a:off x="8553304" y="5418406"/>
            <a:ext cx="139700" cy="548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534.345,36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3"/>
          <p:cNvSpPr txBox="1"/>
          <p:nvPr/>
        </p:nvSpPr>
        <p:spPr>
          <a:xfrm>
            <a:off x="8781917" y="5424510"/>
            <a:ext cx="139700" cy="548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490.159,49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0" name="object 44"/>
          <p:cNvSpPr txBox="1"/>
          <p:nvPr/>
        </p:nvSpPr>
        <p:spPr>
          <a:xfrm>
            <a:off x="9010495" y="5471775"/>
            <a:ext cx="139700" cy="548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161.041,23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1" name="object 45"/>
          <p:cNvSpPr txBox="1"/>
          <p:nvPr/>
        </p:nvSpPr>
        <p:spPr>
          <a:xfrm>
            <a:off x="9240608" y="5480914"/>
            <a:ext cx="139700" cy="548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106.496,81</a:t>
            </a:r>
            <a:endParaRPr sz="9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101807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48" y="5194352"/>
            <a:ext cx="1712088" cy="4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1299514" y="497778"/>
            <a:ext cx="5136515" cy="75755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Türkiye’nin Bölgelere</a:t>
            </a:r>
            <a:r>
              <a:rPr lang="tr-TR"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göre</a:t>
            </a:r>
            <a:endParaRPr lang="tr-TR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/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2022 Dönemi 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KA171 </a:t>
            </a:r>
            <a:r>
              <a:rPr lang="tr-TR" sz="2400" spc="-35" dirty="0">
                <a:solidFill>
                  <a:srgbClr val="FF0000"/>
                </a:solidFill>
                <a:latin typeface="Arial"/>
                <a:cs typeface="Arial"/>
              </a:rPr>
              <a:t>Taslak</a:t>
            </a:r>
            <a:r>
              <a:rPr lang="tr-TR"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Bütçesi</a:t>
            </a:r>
            <a:endParaRPr lang="tr-TR"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9" name="object 3"/>
          <p:cNvGrpSpPr/>
          <p:nvPr/>
        </p:nvGrpSpPr>
        <p:grpSpPr>
          <a:xfrm>
            <a:off x="1844039" y="1898904"/>
            <a:ext cx="7066915" cy="4055745"/>
            <a:chOff x="1844039" y="1898904"/>
            <a:chExt cx="7066915" cy="4055745"/>
          </a:xfrm>
        </p:grpSpPr>
        <p:sp>
          <p:nvSpPr>
            <p:cNvPr id="10" name="object 4"/>
            <p:cNvSpPr/>
            <p:nvPr/>
          </p:nvSpPr>
          <p:spPr>
            <a:xfrm>
              <a:off x="1844039" y="2004060"/>
              <a:ext cx="7066787" cy="3950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5"/>
            <p:cNvSpPr/>
            <p:nvPr/>
          </p:nvSpPr>
          <p:spPr>
            <a:xfrm>
              <a:off x="2488679" y="1898903"/>
              <a:ext cx="2322830" cy="3954779"/>
            </a:xfrm>
            <a:custGeom>
              <a:avLst/>
              <a:gdLst/>
              <a:ahLst/>
              <a:cxnLst/>
              <a:rect l="l" t="t" r="r" b="b"/>
              <a:pathLst>
                <a:path w="2322829" h="3954779">
                  <a:moveTo>
                    <a:pt x="9156" y="3052572"/>
                  </a:moveTo>
                  <a:lnTo>
                    <a:pt x="0" y="3052572"/>
                  </a:lnTo>
                  <a:lnTo>
                    <a:pt x="0" y="3643884"/>
                  </a:lnTo>
                  <a:lnTo>
                    <a:pt x="9156" y="3643884"/>
                  </a:lnTo>
                  <a:lnTo>
                    <a:pt x="9156" y="3052572"/>
                  </a:lnTo>
                  <a:close/>
                </a:path>
                <a:path w="2322829" h="3954779">
                  <a:moveTo>
                    <a:pt x="188988" y="3211068"/>
                  </a:moveTo>
                  <a:lnTo>
                    <a:pt x="179844" y="3211068"/>
                  </a:lnTo>
                  <a:lnTo>
                    <a:pt x="179844" y="3954780"/>
                  </a:lnTo>
                  <a:lnTo>
                    <a:pt x="188988" y="3954780"/>
                  </a:lnTo>
                  <a:lnTo>
                    <a:pt x="188988" y="3211068"/>
                  </a:lnTo>
                  <a:close/>
                </a:path>
                <a:path w="2322829" h="3954779">
                  <a:moveTo>
                    <a:pt x="2013216" y="214884"/>
                  </a:moveTo>
                  <a:lnTo>
                    <a:pt x="794016" y="195072"/>
                  </a:lnTo>
                  <a:lnTo>
                    <a:pt x="736104" y="195072"/>
                  </a:lnTo>
                  <a:lnTo>
                    <a:pt x="736104" y="204216"/>
                  </a:lnTo>
                  <a:lnTo>
                    <a:pt x="792492" y="204216"/>
                  </a:lnTo>
                  <a:lnTo>
                    <a:pt x="2013216" y="224028"/>
                  </a:lnTo>
                  <a:lnTo>
                    <a:pt x="2013216" y="214884"/>
                  </a:lnTo>
                  <a:close/>
                </a:path>
                <a:path w="2322829" h="3954779">
                  <a:moveTo>
                    <a:pt x="2322588" y="0"/>
                  </a:moveTo>
                  <a:lnTo>
                    <a:pt x="2313444" y="0"/>
                  </a:lnTo>
                  <a:lnTo>
                    <a:pt x="2313444" y="181356"/>
                  </a:lnTo>
                  <a:lnTo>
                    <a:pt x="2322588" y="181356"/>
                  </a:lnTo>
                  <a:lnTo>
                    <a:pt x="2322588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6"/>
            <p:cNvSpPr/>
            <p:nvPr/>
          </p:nvSpPr>
          <p:spPr>
            <a:xfrm>
              <a:off x="5116068" y="1979676"/>
              <a:ext cx="158496" cy="914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7"/>
          <p:cNvSpPr txBox="1"/>
          <p:nvPr/>
        </p:nvSpPr>
        <p:spPr>
          <a:xfrm>
            <a:off x="5821161" y="2491233"/>
            <a:ext cx="1363980" cy="302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04470" marR="5080" indent="-192405">
              <a:lnSpc>
                <a:spcPct val="102200"/>
              </a:lnSpc>
              <a:spcBef>
                <a:spcPts val="75"/>
              </a:spcBef>
            </a:pP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Western </a:t>
            </a: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Balkans (Region 1);  1.297.409,63 </a:t>
            </a: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€;</a:t>
            </a:r>
            <a:r>
              <a:rPr sz="9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18%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4" name="object 8"/>
          <p:cNvSpPr txBox="1"/>
          <p:nvPr/>
        </p:nvSpPr>
        <p:spPr>
          <a:xfrm>
            <a:off x="6520674" y="3132830"/>
            <a:ext cx="1534160" cy="302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34010" marR="5080" indent="-321945">
              <a:lnSpc>
                <a:spcPct val="102200"/>
              </a:lnSpc>
              <a:spcBef>
                <a:spcPts val="75"/>
              </a:spcBef>
            </a:pP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Neighbourhood </a:t>
            </a: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East </a:t>
            </a: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(Region 2);  831.148,45 </a:t>
            </a: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€;</a:t>
            </a:r>
            <a:r>
              <a:rPr sz="9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12%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5" name="object 9"/>
          <p:cNvSpPr txBox="1"/>
          <p:nvPr/>
        </p:nvSpPr>
        <p:spPr>
          <a:xfrm>
            <a:off x="6292096" y="4079221"/>
            <a:ext cx="1594485" cy="302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South-Mediterranean (Region</a:t>
            </a:r>
            <a:r>
              <a:rPr sz="9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3);</a:t>
            </a:r>
            <a:endParaRPr sz="9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1.155.236,83 </a:t>
            </a: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€;</a:t>
            </a:r>
            <a:r>
              <a:rPr sz="900" b="1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16%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6" name="object 10"/>
          <p:cNvSpPr txBox="1"/>
          <p:nvPr/>
        </p:nvSpPr>
        <p:spPr>
          <a:xfrm>
            <a:off x="4627865" y="4763491"/>
            <a:ext cx="1470025" cy="302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32105" marR="5080" indent="-320040">
              <a:lnSpc>
                <a:spcPct val="102200"/>
              </a:lnSpc>
              <a:spcBef>
                <a:spcPts val="75"/>
              </a:spcBef>
            </a:pP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Russian Federation (Region 4);  484.900,19 </a:t>
            </a: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€;</a:t>
            </a:r>
            <a:r>
              <a:rPr sz="9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7%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7" name="object 11"/>
          <p:cNvSpPr txBox="1"/>
          <p:nvPr/>
        </p:nvSpPr>
        <p:spPr>
          <a:xfrm>
            <a:off x="3186184" y="4271243"/>
            <a:ext cx="15963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Asia (Region 5); 651.570,25 </a:t>
            </a: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€;</a:t>
            </a:r>
            <a:r>
              <a:rPr sz="9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9%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8" name="object 13"/>
          <p:cNvSpPr txBox="1"/>
          <p:nvPr/>
        </p:nvSpPr>
        <p:spPr>
          <a:xfrm>
            <a:off x="1526550" y="4865624"/>
            <a:ext cx="869950" cy="302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Pacific (Region</a:t>
            </a:r>
            <a:r>
              <a:rPr sz="900" b="1" spc="-35" dirty="0">
                <a:solidFill>
                  <a:srgbClr val="3F3F3F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8);</a:t>
            </a:r>
            <a:endParaRPr sz="900">
              <a:latin typeface="Carlito"/>
              <a:cs typeface="Carlito"/>
            </a:endParaRPr>
          </a:p>
          <a:p>
            <a:pPr marL="59690">
              <a:lnSpc>
                <a:spcPct val="100000"/>
              </a:lnSpc>
              <a:spcBef>
                <a:spcPts val="20"/>
              </a:spcBef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68.017,27 </a:t>
            </a:r>
            <a:r>
              <a:rPr sz="900" b="1" dirty="0">
                <a:solidFill>
                  <a:srgbClr val="3F3F3F"/>
                </a:solidFill>
                <a:latin typeface="Carlito"/>
                <a:cs typeface="Carlito"/>
              </a:rPr>
              <a:t>€;</a:t>
            </a:r>
            <a:r>
              <a:rPr sz="900" b="1" spc="-35" dirty="0">
                <a:solidFill>
                  <a:srgbClr val="3F3F3F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1%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9" name="object 14"/>
          <p:cNvSpPr txBox="1"/>
          <p:nvPr/>
        </p:nvSpPr>
        <p:spPr>
          <a:xfrm>
            <a:off x="2838709" y="2890501"/>
            <a:ext cx="1466850" cy="302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55904" marR="5080" indent="-243840">
              <a:lnSpc>
                <a:spcPct val="102200"/>
              </a:lnSpc>
              <a:spcBef>
                <a:spcPts val="75"/>
              </a:spcBef>
            </a:pP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Sub-Saharan Africa (Region 9);  1.862.829,79 </a:t>
            </a:r>
            <a:r>
              <a:rPr sz="900" b="1" dirty="0">
                <a:solidFill>
                  <a:srgbClr val="FFFFFF"/>
                </a:solidFill>
                <a:latin typeface="Carlito"/>
                <a:cs typeface="Carlito"/>
              </a:rPr>
              <a:t>€;</a:t>
            </a:r>
            <a:r>
              <a:rPr sz="900" b="1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rlito"/>
                <a:cs typeface="Carlito"/>
              </a:rPr>
              <a:t>26%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15"/>
          <p:cNvSpPr txBox="1"/>
          <p:nvPr/>
        </p:nvSpPr>
        <p:spPr>
          <a:xfrm>
            <a:off x="2189466" y="1691135"/>
            <a:ext cx="5367020" cy="53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42060" algn="ctr">
              <a:lnSpc>
                <a:spcPts val="969"/>
              </a:lnSpc>
              <a:spcBef>
                <a:spcPts val="100"/>
              </a:spcBef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Caribbean (Region 11); 44.472,39 €;</a:t>
            </a:r>
            <a:r>
              <a:rPr sz="900" b="1" spc="30" dirty="0">
                <a:solidFill>
                  <a:srgbClr val="3F3F3F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1%</a:t>
            </a:r>
            <a:endParaRPr sz="900">
              <a:latin typeface="Carlito"/>
              <a:cs typeface="Carlito"/>
            </a:endParaRPr>
          </a:p>
          <a:p>
            <a:pPr marL="3199765" algn="ctr">
              <a:lnSpc>
                <a:spcPts val="90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US and Canada (Region 12); 214.826,54 </a:t>
            </a:r>
            <a:r>
              <a:rPr sz="900" b="1" dirty="0">
                <a:solidFill>
                  <a:srgbClr val="3F3F3F"/>
                </a:solidFill>
                <a:latin typeface="Carlito"/>
                <a:cs typeface="Carlito"/>
              </a:rPr>
              <a:t>€;</a:t>
            </a:r>
            <a:r>
              <a:rPr sz="900" b="1" spc="5" dirty="0">
                <a:solidFill>
                  <a:srgbClr val="3F3F3F"/>
                </a:solidFill>
                <a:latin typeface="Carlito"/>
                <a:cs typeface="Carlito"/>
              </a:rPr>
              <a:t> </a:t>
            </a:r>
            <a:r>
              <a:rPr sz="900" b="1" dirty="0">
                <a:solidFill>
                  <a:srgbClr val="3F3F3F"/>
                </a:solidFill>
                <a:latin typeface="Carlito"/>
                <a:cs typeface="Carlito"/>
              </a:rPr>
              <a:t>3%</a:t>
            </a:r>
            <a:endParaRPr sz="900">
              <a:latin typeface="Carlito"/>
              <a:cs typeface="Carlito"/>
            </a:endParaRPr>
          </a:p>
          <a:p>
            <a:pPr marR="4084320" algn="ctr">
              <a:lnSpc>
                <a:spcPts val="1015"/>
              </a:lnSpc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Latin America (Region</a:t>
            </a:r>
            <a:r>
              <a:rPr sz="900" b="1" spc="-25" dirty="0">
                <a:solidFill>
                  <a:srgbClr val="3F3F3F"/>
                </a:solidFill>
                <a:latin typeface="Carlito"/>
                <a:cs typeface="Carlito"/>
              </a:rPr>
              <a:t> </a:t>
            </a: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10);</a:t>
            </a:r>
            <a:endParaRPr sz="900">
              <a:latin typeface="Carlito"/>
              <a:cs typeface="Carlito"/>
            </a:endParaRPr>
          </a:p>
          <a:p>
            <a:pPr marR="4085590" algn="ctr">
              <a:lnSpc>
                <a:spcPct val="100000"/>
              </a:lnSpc>
              <a:spcBef>
                <a:spcPts val="20"/>
              </a:spcBef>
            </a:pPr>
            <a:r>
              <a:rPr sz="900" b="1" spc="-5" dirty="0">
                <a:solidFill>
                  <a:srgbClr val="3F3F3F"/>
                </a:solidFill>
                <a:latin typeface="Carlito"/>
                <a:cs typeface="Carlito"/>
              </a:rPr>
              <a:t>214.965,04 </a:t>
            </a:r>
            <a:r>
              <a:rPr sz="900" b="1" dirty="0">
                <a:solidFill>
                  <a:srgbClr val="3F3F3F"/>
                </a:solidFill>
                <a:latin typeface="Carlito"/>
                <a:cs typeface="Carlito"/>
              </a:rPr>
              <a:t>€;</a:t>
            </a:r>
            <a:r>
              <a:rPr sz="900" b="1" spc="-20" dirty="0">
                <a:solidFill>
                  <a:srgbClr val="3F3F3F"/>
                </a:solidFill>
                <a:latin typeface="Carlito"/>
                <a:cs typeface="Carlito"/>
              </a:rPr>
              <a:t> </a:t>
            </a:r>
            <a:r>
              <a:rPr sz="900" b="1" dirty="0">
                <a:solidFill>
                  <a:srgbClr val="3F3F3F"/>
                </a:solidFill>
                <a:latin typeface="Carlito"/>
                <a:cs typeface="Carlito"/>
              </a:rPr>
              <a:t>3%</a:t>
            </a:r>
            <a:endParaRPr sz="9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308857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1229416" y="680688"/>
            <a:ext cx="5155565" cy="39116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Kimler 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KA171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başvurusu</a:t>
            </a:r>
            <a:r>
              <a:rPr lang="tr-TR"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yapabilir?</a:t>
            </a:r>
            <a:endParaRPr lang="tr-TR"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1320822" y="1779549"/>
            <a:ext cx="7479030" cy="854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15" dirty="0">
                <a:latin typeface="Carlito"/>
                <a:cs typeface="Carlito"/>
              </a:rPr>
              <a:t>ECHE </a:t>
            </a:r>
            <a:r>
              <a:rPr sz="1600" b="1" spc="-5" dirty="0">
                <a:latin typeface="Carlito"/>
                <a:cs typeface="Carlito"/>
              </a:rPr>
              <a:t>sahibi olan </a:t>
            </a:r>
            <a:r>
              <a:rPr sz="1600" b="1" spc="-10" dirty="0">
                <a:latin typeface="Carlito"/>
                <a:cs typeface="Carlito"/>
              </a:rPr>
              <a:t>yükseköğretim</a:t>
            </a:r>
            <a:r>
              <a:rPr sz="1600" b="1" spc="20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kurumları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200">
              <a:latin typeface="Carlito"/>
              <a:cs typeface="Carlito"/>
            </a:endParaRPr>
          </a:p>
          <a:p>
            <a:pPr marL="35496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10" dirty="0">
                <a:latin typeface="Carlito"/>
                <a:cs typeface="Carlito"/>
              </a:rPr>
              <a:t>Akredite </a:t>
            </a:r>
            <a:r>
              <a:rPr sz="1600" b="1" dirty="0">
                <a:latin typeface="Carlito"/>
                <a:cs typeface="Carlito"/>
              </a:rPr>
              <a:t>olan </a:t>
            </a:r>
            <a:r>
              <a:rPr sz="1600" b="1" spc="-15" dirty="0">
                <a:latin typeface="Carlito"/>
                <a:cs typeface="Carlito"/>
              </a:rPr>
              <a:t>ya </a:t>
            </a:r>
            <a:r>
              <a:rPr sz="1600" b="1" spc="-10" dirty="0">
                <a:latin typeface="Carlito"/>
                <a:cs typeface="Carlito"/>
              </a:rPr>
              <a:t>da akredite </a:t>
            </a:r>
            <a:r>
              <a:rPr sz="1600" b="1" spc="-5" dirty="0">
                <a:latin typeface="Carlito"/>
                <a:cs typeface="Carlito"/>
              </a:rPr>
              <a:t>olmak </a:t>
            </a:r>
            <a:r>
              <a:rPr sz="1600" b="1" dirty="0">
                <a:latin typeface="Carlito"/>
                <a:cs typeface="Carlito"/>
              </a:rPr>
              <a:t>için </a:t>
            </a:r>
            <a:r>
              <a:rPr sz="1600" b="1" spc="-10" dirty="0">
                <a:latin typeface="Carlito"/>
                <a:cs typeface="Carlito"/>
              </a:rPr>
              <a:t>başvuruda </a:t>
            </a:r>
            <a:r>
              <a:rPr sz="1600" b="1" spc="-5" dirty="0">
                <a:latin typeface="Carlito"/>
                <a:cs typeface="Carlito"/>
              </a:rPr>
              <a:t>bulunan </a:t>
            </a:r>
            <a:r>
              <a:rPr sz="1600" b="1" spc="-10" dirty="0">
                <a:latin typeface="Carlito"/>
                <a:cs typeface="Carlito"/>
              </a:rPr>
              <a:t>konsorsiyumlar*</a:t>
            </a:r>
            <a:r>
              <a:rPr sz="1600" b="1" spc="13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(KA130)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320781" y="3236463"/>
            <a:ext cx="50888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10" dirty="0">
                <a:latin typeface="Carlito"/>
                <a:cs typeface="Carlito"/>
              </a:rPr>
              <a:t>*En </a:t>
            </a:r>
            <a:r>
              <a:rPr sz="1400" i="1" spc="-5" dirty="0">
                <a:latin typeface="Carlito"/>
                <a:cs typeface="Carlito"/>
              </a:rPr>
              <a:t>az ikisi </a:t>
            </a:r>
            <a:r>
              <a:rPr sz="1400" i="1" spc="-10" dirty="0">
                <a:latin typeface="Carlito"/>
                <a:cs typeface="Carlito"/>
              </a:rPr>
              <a:t>ECHE </a:t>
            </a:r>
            <a:r>
              <a:rPr sz="1400" i="1" spc="-5" dirty="0">
                <a:latin typeface="Carlito"/>
                <a:cs typeface="Carlito"/>
              </a:rPr>
              <a:t>sahibi HEI </a:t>
            </a:r>
            <a:r>
              <a:rPr sz="1400" i="1" dirty="0">
                <a:latin typeface="Carlito"/>
                <a:cs typeface="Carlito"/>
              </a:rPr>
              <a:t>olmak </a:t>
            </a:r>
            <a:r>
              <a:rPr sz="1400" i="1" spc="-10" dirty="0">
                <a:latin typeface="Carlito"/>
                <a:cs typeface="Carlito"/>
              </a:rPr>
              <a:t>üzere </a:t>
            </a:r>
            <a:r>
              <a:rPr sz="1400" i="1" dirty="0">
                <a:latin typeface="Carlito"/>
                <a:cs typeface="Carlito"/>
              </a:rPr>
              <a:t>asgari 3 </a:t>
            </a:r>
            <a:r>
              <a:rPr sz="1400" i="1" spc="-10" dirty="0">
                <a:latin typeface="Carlito"/>
                <a:cs typeface="Carlito"/>
              </a:rPr>
              <a:t>ortaktan </a:t>
            </a:r>
            <a:r>
              <a:rPr sz="1400" i="1" spc="-5" dirty="0">
                <a:latin typeface="Carlito"/>
                <a:cs typeface="Carlito"/>
              </a:rPr>
              <a:t>oluşan</a:t>
            </a:r>
            <a:r>
              <a:rPr sz="1400" i="1" spc="120" dirty="0">
                <a:latin typeface="Carlito"/>
                <a:cs typeface="Carlito"/>
              </a:rPr>
              <a:t> </a:t>
            </a:r>
            <a:r>
              <a:rPr sz="1400" i="1" spc="-5" dirty="0">
                <a:latin typeface="Carlito"/>
                <a:cs typeface="Carlito"/>
              </a:rPr>
              <a:t>yapı!</a:t>
            </a:r>
            <a:endParaRPr sz="1400">
              <a:latin typeface="Carlito"/>
              <a:cs typeface="Carlito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04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10" name="object 2"/>
          <p:cNvSpPr txBox="1">
            <a:spLocks/>
          </p:cNvSpPr>
          <p:nvPr/>
        </p:nvSpPr>
        <p:spPr>
          <a:xfrm>
            <a:off x="1233881" y="680688"/>
            <a:ext cx="5551805" cy="39116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nn-NO" sz="2400" dirty="0">
                <a:solidFill>
                  <a:srgbClr val="FF0000"/>
                </a:solidFill>
                <a:latin typeface="Arial"/>
                <a:cs typeface="Arial"/>
              </a:rPr>
              <a:t>Kimler </a:t>
            </a:r>
            <a:r>
              <a:rPr lang="nn-NO" sz="2400" spc="-10" dirty="0">
                <a:solidFill>
                  <a:srgbClr val="FF0000"/>
                </a:solidFill>
                <a:latin typeface="Arial"/>
                <a:cs typeface="Arial"/>
              </a:rPr>
              <a:t>KA171 </a:t>
            </a:r>
            <a:r>
              <a:rPr lang="nn-NO" sz="2400" spc="-5" dirty="0">
                <a:solidFill>
                  <a:srgbClr val="FF0000"/>
                </a:solidFill>
                <a:latin typeface="Arial"/>
                <a:cs typeface="Arial"/>
              </a:rPr>
              <a:t>projesine ortak</a:t>
            </a:r>
            <a:r>
              <a:rPr lang="nn-NO"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n-NO" sz="2400" dirty="0">
                <a:solidFill>
                  <a:srgbClr val="FF0000"/>
                </a:solidFill>
                <a:latin typeface="Arial"/>
                <a:cs typeface="Arial"/>
              </a:rPr>
              <a:t>olabilir?</a:t>
            </a:r>
          </a:p>
        </p:txBody>
      </p:sp>
      <p:sp>
        <p:nvSpPr>
          <p:cNvPr id="12" name="object 3"/>
          <p:cNvSpPr txBox="1"/>
          <p:nvPr/>
        </p:nvSpPr>
        <p:spPr>
          <a:xfrm>
            <a:off x="1081492" y="1899892"/>
            <a:ext cx="8303259" cy="544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700" spc="-365" dirty="0">
                <a:latin typeface="Georgia"/>
                <a:cs typeface="Georgia"/>
              </a:rPr>
              <a:t>	</a:t>
            </a:r>
            <a:r>
              <a:rPr sz="1700" b="1" spc="-5" dirty="0">
                <a:latin typeface="Carlito"/>
                <a:cs typeface="Carlito"/>
              </a:rPr>
              <a:t>Ortak olunacak </a:t>
            </a:r>
            <a:r>
              <a:rPr sz="1700" b="1" spc="-10" dirty="0">
                <a:latin typeface="Carlito"/>
                <a:cs typeface="Carlito"/>
              </a:rPr>
              <a:t>üniversite, </a:t>
            </a:r>
            <a:r>
              <a:rPr sz="1700" b="1" dirty="0">
                <a:latin typeface="Carlito"/>
                <a:cs typeface="Carlito"/>
              </a:rPr>
              <a:t>ilgili </a:t>
            </a:r>
            <a:r>
              <a:rPr sz="1700" b="1" spc="-10" dirty="0">
                <a:latin typeface="Carlito"/>
                <a:cs typeface="Carlito"/>
              </a:rPr>
              <a:t>ülkenin </a:t>
            </a:r>
            <a:r>
              <a:rPr sz="1700" b="1" spc="-5" dirty="0">
                <a:latin typeface="Carlito"/>
                <a:cs typeface="Carlito"/>
              </a:rPr>
              <a:t>ulusal </a:t>
            </a:r>
            <a:r>
              <a:rPr sz="1700" b="1" spc="-10" dirty="0">
                <a:latin typeface="Carlito"/>
                <a:cs typeface="Carlito"/>
              </a:rPr>
              <a:t>otoritesi tarafından </a:t>
            </a:r>
            <a:r>
              <a:rPr sz="1700" b="1" spc="-15" dirty="0">
                <a:latin typeface="Carlito"/>
                <a:cs typeface="Carlito"/>
              </a:rPr>
              <a:t>yükseköğretim </a:t>
            </a:r>
            <a:r>
              <a:rPr sz="1700" b="1" spc="-5" dirty="0">
                <a:latin typeface="Carlito"/>
                <a:cs typeface="Carlito"/>
              </a:rPr>
              <a:t>kurumu  </a:t>
            </a:r>
            <a:r>
              <a:rPr sz="1700" b="1" spc="-10" dirty="0">
                <a:latin typeface="Carlito"/>
                <a:cs typeface="Carlito"/>
              </a:rPr>
              <a:t>olarak tanınıyor</a:t>
            </a:r>
            <a:r>
              <a:rPr sz="1700" b="1" spc="-25" dirty="0">
                <a:latin typeface="Carlito"/>
                <a:cs typeface="Carlito"/>
              </a:rPr>
              <a:t> </a:t>
            </a:r>
            <a:r>
              <a:rPr sz="1700" b="1" dirty="0">
                <a:latin typeface="Carlito"/>
                <a:cs typeface="Carlito"/>
              </a:rPr>
              <a:t>olmalı!</a:t>
            </a:r>
            <a:endParaRPr sz="1700" dirty="0">
              <a:latin typeface="Carlito"/>
              <a:cs typeface="Carlito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1081492" y="3091722"/>
            <a:ext cx="8393430" cy="1113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48895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700" spc="-365" dirty="0">
                <a:latin typeface="Georgia"/>
                <a:cs typeface="Georgia"/>
              </a:rPr>
              <a:t>	</a:t>
            </a:r>
            <a:r>
              <a:rPr sz="1700" b="1" dirty="0">
                <a:latin typeface="Carlito"/>
                <a:cs typeface="Carlito"/>
              </a:rPr>
              <a:t>KA171 </a:t>
            </a:r>
            <a:r>
              <a:rPr sz="1700" b="1" spc="-5" dirty="0">
                <a:latin typeface="Carlito"/>
                <a:cs typeface="Carlito"/>
              </a:rPr>
              <a:t>kapsamında işbirliği </a:t>
            </a:r>
            <a:r>
              <a:rPr sz="1700" b="1" spc="-10" dirty="0">
                <a:latin typeface="Carlito"/>
                <a:cs typeface="Carlito"/>
              </a:rPr>
              <a:t>yapılamayan </a:t>
            </a:r>
            <a:r>
              <a:rPr sz="1700" b="1" spc="-5" dirty="0">
                <a:latin typeface="Carlito"/>
                <a:cs typeface="Carlito"/>
              </a:rPr>
              <a:t>kurumlar ile </a:t>
            </a:r>
            <a:r>
              <a:rPr sz="1700" b="1" spc="-10" dirty="0">
                <a:latin typeface="Carlito"/>
                <a:cs typeface="Carlito"/>
              </a:rPr>
              <a:t>Lugansk </a:t>
            </a:r>
            <a:r>
              <a:rPr sz="1700" b="1" spc="-5" dirty="0">
                <a:latin typeface="Carlito"/>
                <a:cs typeface="Carlito"/>
              </a:rPr>
              <a:t>ve Donetsk bölgesinde  bulunup, işbirliği </a:t>
            </a:r>
            <a:r>
              <a:rPr sz="1700" b="1" spc="-10" dirty="0">
                <a:latin typeface="Carlito"/>
                <a:cs typeface="Carlito"/>
              </a:rPr>
              <a:t>yapılabilecek</a:t>
            </a:r>
            <a:r>
              <a:rPr sz="1700" b="1" spc="-70" dirty="0">
                <a:latin typeface="Carlito"/>
                <a:cs typeface="Carlito"/>
              </a:rPr>
              <a:t> </a:t>
            </a:r>
            <a:r>
              <a:rPr sz="1700" b="1" spc="-5" dirty="0">
                <a:latin typeface="Carlito"/>
                <a:cs typeface="Carlito"/>
              </a:rPr>
              <a:t>kurumlar!</a:t>
            </a:r>
            <a:endParaRPr sz="17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 dirty="0">
              <a:latin typeface="Carlito"/>
              <a:cs typeface="Carlito"/>
            </a:endParaRPr>
          </a:p>
          <a:p>
            <a:pPr marL="411480">
              <a:lnSpc>
                <a:spcPct val="100000"/>
              </a:lnSpc>
            </a:pPr>
            <a:r>
              <a:rPr sz="1400" u="sng" spc="-3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</a:rPr>
              <a:t>https://</a:t>
            </a:r>
            <a:r>
              <a:rPr sz="14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www.ua.gov.tr/anasayfa/icerikler/baglanti-ve-dokumanlar/2022-donemi-ka107-sozlesme-belgeleri/</a:t>
            </a:r>
            <a:endParaRPr sz="1400" dirty="0">
              <a:latin typeface="Carlito"/>
              <a:cs typeface="Carlito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46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8085" y="1837620"/>
            <a:ext cx="5855829" cy="39072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424" y="4979774"/>
            <a:ext cx="2522680" cy="8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48" y="5194352"/>
            <a:ext cx="1712088" cy="4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3"/>
          <p:cNvSpPr txBox="1">
            <a:spLocks/>
          </p:cNvSpPr>
          <p:nvPr/>
        </p:nvSpPr>
        <p:spPr>
          <a:xfrm>
            <a:off x="597623" y="218814"/>
            <a:ext cx="4518025" cy="39116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2021-2027 dönemi 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EU</a:t>
            </a:r>
            <a:r>
              <a:rPr lang="tr-TR" sz="24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hedefleri</a:t>
            </a:r>
          </a:p>
        </p:txBody>
      </p:sp>
      <p:graphicFrame>
        <p:nvGraphicFramePr>
          <p:cNvPr id="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37907"/>
              </p:ext>
            </p:extLst>
          </p:nvPr>
        </p:nvGraphicFramePr>
        <p:xfrm>
          <a:off x="556516" y="716385"/>
          <a:ext cx="8839200" cy="4724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4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Hedefler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679450" marR="671195" indent="23749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1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Western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Balkans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Öğrenci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hareketliliği öncelikli</a:t>
                      </a:r>
                      <a:r>
                        <a:rPr sz="11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olmalı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443">
                <a:tc>
                  <a:txBody>
                    <a:bodyPr/>
                    <a:lstStyle/>
                    <a:p>
                      <a:pPr marL="614045" marR="602615" indent="30289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2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Neighborhood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East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Bütçenin %40‘ı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imkanları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kısıtlı öğrencilere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tahsis</a:t>
                      </a:r>
                      <a:r>
                        <a:rPr sz="1100" b="1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edilmeli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South-Mediterranean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Countries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rlito"/>
                          <a:cs typeface="Carlito"/>
                        </a:rPr>
                        <a:t>Herhangi bir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ülkeyle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hareketlilik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için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bütçenin %15'inden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fazlası</a:t>
                      </a:r>
                      <a:r>
                        <a:rPr sz="1100" b="1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kullanılmamalı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Bütçenin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en az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%65'i öğrencilere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tahsis edilmeli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ve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bu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öğrencilerin %50'si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imkanları kısıtlı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öğrenciler</a:t>
                      </a:r>
                      <a:r>
                        <a:rPr sz="1100" b="1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olmalı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5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16940" marR="90678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  Asia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118681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Bütçenin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en az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%25'i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bölgenin </a:t>
                      </a:r>
                      <a:r>
                        <a:rPr sz="1100" b="1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Az Gelişmiş </a:t>
                      </a:r>
                      <a:r>
                        <a:rPr sz="11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Ülkeler </a:t>
                      </a:r>
                      <a:r>
                        <a:rPr sz="1100" b="1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(LDCs)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ile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hareketlilik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için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kullanılmalı 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Bütçenin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%25'inden fazlası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Yüksek Gelirli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Ülkeler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(HIC'ler)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ile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hareketlilik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için kullanılmamalı  Bütçenin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%15'inden fazlası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Çin ile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hareketlilik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için</a:t>
                      </a:r>
                      <a:r>
                        <a:rPr sz="1100" b="1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kullanılmamalı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Bütçenin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%10'undan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fazlası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Hindistan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ile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hareketlilik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için</a:t>
                      </a:r>
                      <a:r>
                        <a:rPr sz="11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kullanılmamalı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889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539">
                <a:tc>
                  <a:txBody>
                    <a:bodyPr/>
                    <a:lstStyle/>
                    <a:p>
                      <a:pPr marL="916940" marR="90678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100" b="1" spc="-10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  Pacific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Avustralya ve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Yeni Zelanda'ya toplam bütçenin en fazla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%86.5’i</a:t>
                      </a:r>
                      <a:r>
                        <a:rPr sz="1100" b="1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kullanılmalı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Sub-Saharan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Africa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985" marR="323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Bütçenin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en az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%35'i, </a:t>
                      </a:r>
                      <a:r>
                        <a:rPr sz="1100" b="1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göç </a:t>
                      </a:r>
                      <a:r>
                        <a:rPr sz="11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öncelikli ülkelere </a:t>
                      </a:r>
                      <a:r>
                        <a:rPr sz="1100" b="1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özel </a:t>
                      </a:r>
                      <a:r>
                        <a:rPr sz="11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önem </a:t>
                      </a:r>
                      <a:r>
                        <a:rPr sz="1100" b="1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verilerek, Az Gelişmiş </a:t>
                      </a:r>
                      <a:r>
                        <a:rPr sz="11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Ülkeler </a:t>
                      </a:r>
                      <a:r>
                        <a:rPr sz="1100" b="1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(LDCs)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için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kullanılmalı  Herhangi bir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ülkeyle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hareketlilik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için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bütçenin %8'inden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fazlası</a:t>
                      </a:r>
                      <a:r>
                        <a:rPr sz="1100" b="1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kullanılmamalı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767715" marR="757555" indent="1123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10 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Latin</a:t>
                      </a:r>
                      <a:r>
                        <a:rPr sz="11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America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rlito"/>
                          <a:cs typeface="Carlito"/>
                        </a:rPr>
                        <a:t>Brezilya ve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Meksika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için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toplam bütçenin en fazla </a:t>
                      </a:r>
                      <a:r>
                        <a:rPr sz="1100" b="1" dirty="0">
                          <a:latin typeface="Carlito"/>
                          <a:cs typeface="Carlito"/>
                        </a:rPr>
                        <a:t>% 30'u</a:t>
                      </a:r>
                      <a:r>
                        <a:rPr sz="1100" b="1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100" b="1" spc="-5" dirty="0">
                          <a:latin typeface="Carlito"/>
                          <a:cs typeface="Carlito"/>
                        </a:rPr>
                        <a:t>kullanılmalı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13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571" y="6099960"/>
            <a:ext cx="2068142" cy="59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2008255" y="893298"/>
            <a:ext cx="2101475" cy="401335"/>
          </a:xfrm>
          <a:prstGeom prst="rect">
            <a:avLst/>
          </a:prstGeom>
        </p:spPr>
        <p:txBody>
          <a:bodyPr vert="horz" wrap="square" lIns="0" tIns="9596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101">
              <a:lnSpc>
                <a:spcPct val="100000"/>
              </a:lnSpc>
              <a:spcBef>
                <a:spcPts val="75"/>
              </a:spcBef>
            </a:pPr>
            <a:r>
              <a:rPr lang="tr-TR" sz="2545" spc="-8" dirty="0">
                <a:solidFill>
                  <a:srgbClr val="C00000"/>
                </a:solidFill>
              </a:rPr>
              <a:t>KA171</a:t>
            </a:r>
            <a:r>
              <a:rPr lang="tr-TR" sz="2545" spc="-40" dirty="0">
                <a:solidFill>
                  <a:srgbClr val="C00000"/>
                </a:solidFill>
              </a:rPr>
              <a:t> </a:t>
            </a:r>
            <a:r>
              <a:rPr lang="tr-TR" sz="2545" spc="-8" dirty="0">
                <a:solidFill>
                  <a:srgbClr val="C00000"/>
                </a:solidFill>
              </a:rPr>
              <a:t>nedir?</a:t>
            </a:r>
            <a:endParaRPr lang="tr-TR" sz="2545" dirty="0"/>
          </a:p>
        </p:txBody>
      </p:sp>
      <p:sp>
        <p:nvSpPr>
          <p:cNvPr id="9" name="object 3"/>
          <p:cNvSpPr txBox="1"/>
          <p:nvPr/>
        </p:nvSpPr>
        <p:spPr>
          <a:xfrm>
            <a:off x="1914262" y="1638378"/>
            <a:ext cx="7000372" cy="3753212"/>
          </a:xfrm>
          <a:prstGeom prst="rect">
            <a:avLst/>
          </a:prstGeom>
        </p:spPr>
        <p:txBody>
          <a:bodyPr vert="horz" wrap="square" lIns="0" tIns="10101" rIns="0" bIns="0" rtlCol="0">
            <a:spAutoFit/>
          </a:bodyPr>
          <a:lstStyle/>
          <a:p>
            <a:pPr marL="214141">
              <a:spcBef>
                <a:spcPts val="80"/>
              </a:spcBef>
            </a:pPr>
            <a:r>
              <a:rPr sz="1272" spc="-4" dirty="0">
                <a:latin typeface="Arial"/>
                <a:cs typeface="Arial"/>
              </a:rPr>
              <a:t>KA1</a:t>
            </a:r>
            <a:r>
              <a:rPr lang="tr-TR" sz="1272" spc="-4" dirty="0">
                <a:latin typeface="Arial"/>
                <a:cs typeface="Arial"/>
              </a:rPr>
              <a:t>31</a:t>
            </a:r>
            <a:r>
              <a:rPr sz="1272" spc="-4" dirty="0">
                <a:latin typeface="Arial"/>
                <a:cs typeface="Arial"/>
              </a:rPr>
              <a:t> faaliyetine benzeyen ama ayrıştığı noktalar bulunan bir </a:t>
            </a:r>
            <a:r>
              <a:rPr sz="1272" spc="-4" dirty="0" err="1">
                <a:latin typeface="Arial"/>
                <a:cs typeface="Arial"/>
              </a:rPr>
              <a:t>hareketlilik</a:t>
            </a:r>
            <a:r>
              <a:rPr sz="1272" spc="28" dirty="0">
                <a:latin typeface="Arial"/>
                <a:cs typeface="Arial"/>
              </a:rPr>
              <a:t> </a:t>
            </a:r>
            <a:r>
              <a:rPr sz="1272" spc="-4" dirty="0" err="1">
                <a:latin typeface="Arial"/>
                <a:cs typeface="Arial"/>
              </a:rPr>
              <a:t>projesidir</a:t>
            </a:r>
            <a:r>
              <a:rPr lang="tr-TR" sz="1272" spc="-4" dirty="0">
                <a:latin typeface="Arial"/>
                <a:cs typeface="Arial"/>
              </a:rPr>
              <a:t>.</a:t>
            </a:r>
            <a:endParaRPr sz="1272" dirty="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1989" dirty="0">
              <a:latin typeface="Times New Roman"/>
              <a:cs typeface="Times New Roman"/>
            </a:endParaRPr>
          </a:p>
          <a:p>
            <a:pPr marL="211616"/>
            <a:r>
              <a:rPr sz="1432" b="1" spc="-4" dirty="0">
                <a:solidFill>
                  <a:srgbClr val="C00000"/>
                </a:solidFill>
                <a:latin typeface="Arial"/>
                <a:cs typeface="Arial"/>
              </a:rPr>
              <a:t>KA1</a:t>
            </a:r>
            <a:r>
              <a:rPr lang="tr-TR" sz="1432" b="1" spc="-4" dirty="0">
                <a:solidFill>
                  <a:srgbClr val="C00000"/>
                </a:solidFill>
                <a:latin typeface="Arial"/>
                <a:cs typeface="Arial"/>
              </a:rPr>
              <a:t>31</a:t>
            </a:r>
            <a:r>
              <a:rPr sz="1432" b="1" spc="-4" dirty="0">
                <a:solidFill>
                  <a:srgbClr val="C00000"/>
                </a:solidFill>
                <a:latin typeface="Arial"/>
                <a:cs typeface="Arial"/>
              </a:rPr>
              <a:t> faaliyetinden ayrılan en temel</a:t>
            </a:r>
            <a:r>
              <a:rPr sz="1432" b="1" spc="-12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32" b="1" dirty="0">
                <a:solidFill>
                  <a:srgbClr val="C00000"/>
                </a:solidFill>
                <a:latin typeface="Arial"/>
                <a:cs typeface="Arial"/>
              </a:rPr>
              <a:t>noktalar:</a:t>
            </a:r>
            <a:endParaRPr sz="1432" dirty="0">
              <a:latin typeface="Arial"/>
              <a:cs typeface="Arial"/>
            </a:endParaRPr>
          </a:p>
          <a:p>
            <a:pPr marL="236869" indent="-226767">
              <a:spcBef>
                <a:spcPts val="1260"/>
              </a:spcBef>
              <a:buChar char="•"/>
              <a:tabLst>
                <a:tab pos="236869" algn="l"/>
                <a:tab pos="237373" algn="l"/>
              </a:tabLst>
            </a:pPr>
            <a:r>
              <a:rPr sz="1432" spc="-4" dirty="0">
                <a:latin typeface="Arial"/>
                <a:cs typeface="Arial"/>
              </a:rPr>
              <a:t>Gerçekleştirilen </a:t>
            </a:r>
            <a:r>
              <a:rPr sz="1432" dirty="0">
                <a:latin typeface="Arial"/>
                <a:cs typeface="Arial"/>
              </a:rPr>
              <a:t>faaliyet </a:t>
            </a:r>
            <a:r>
              <a:rPr sz="1432" dirty="0" err="1">
                <a:latin typeface="Arial"/>
                <a:cs typeface="Arial"/>
              </a:rPr>
              <a:t>türleri</a:t>
            </a:r>
            <a:r>
              <a:rPr sz="1432" dirty="0">
                <a:latin typeface="Arial"/>
                <a:cs typeface="Arial"/>
              </a:rPr>
              <a:t> KA1</a:t>
            </a:r>
            <a:r>
              <a:rPr lang="tr-TR" sz="1432" dirty="0">
                <a:latin typeface="Arial"/>
                <a:cs typeface="Arial"/>
              </a:rPr>
              <a:t>31</a:t>
            </a:r>
            <a:r>
              <a:rPr sz="1432" dirty="0">
                <a:latin typeface="Arial"/>
                <a:cs typeface="Arial"/>
              </a:rPr>
              <a:t>’e</a:t>
            </a:r>
            <a:r>
              <a:rPr sz="1432" spc="-28" dirty="0">
                <a:latin typeface="Arial"/>
                <a:cs typeface="Arial"/>
              </a:rPr>
              <a:t> </a:t>
            </a:r>
            <a:r>
              <a:rPr sz="1432" dirty="0" err="1">
                <a:latin typeface="Arial"/>
                <a:cs typeface="Arial"/>
              </a:rPr>
              <a:t>benzer</a:t>
            </a:r>
            <a:r>
              <a:rPr lang="tr-TR" sz="1432" dirty="0">
                <a:latin typeface="Arial"/>
                <a:cs typeface="Arial"/>
              </a:rPr>
              <a:t>.</a:t>
            </a:r>
            <a:endParaRPr sz="1432" dirty="0">
              <a:latin typeface="Arial"/>
              <a:cs typeface="Arial"/>
            </a:endParaRPr>
          </a:p>
          <a:p>
            <a:pPr marL="252020">
              <a:spcBef>
                <a:spcPts val="342"/>
              </a:spcBef>
            </a:pPr>
            <a:r>
              <a:rPr sz="1432" dirty="0">
                <a:latin typeface="Arial"/>
                <a:cs typeface="Arial"/>
              </a:rPr>
              <a:t>Ama sadece outgoing değil, incoming hareketlilikler de var ve tüm </a:t>
            </a:r>
            <a:r>
              <a:rPr sz="1432" dirty="0" err="1">
                <a:latin typeface="Arial"/>
                <a:cs typeface="Arial"/>
              </a:rPr>
              <a:t>sorumluluk</a:t>
            </a:r>
            <a:r>
              <a:rPr sz="1432" spc="-135" dirty="0">
                <a:latin typeface="Arial"/>
                <a:cs typeface="Arial"/>
              </a:rPr>
              <a:t> </a:t>
            </a:r>
            <a:r>
              <a:rPr lang="tr-TR" sz="1432" dirty="0">
                <a:latin typeface="Arial"/>
                <a:cs typeface="Arial"/>
              </a:rPr>
              <a:t>üniversitede.</a:t>
            </a:r>
            <a:endParaRPr sz="1432" dirty="0">
              <a:latin typeface="Arial"/>
              <a:cs typeface="Arial"/>
            </a:endParaRPr>
          </a:p>
          <a:p>
            <a:pPr>
              <a:spcBef>
                <a:spcPts val="28"/>
              </a:spcBef>
            </a:pPr>
            <a:endParaRPr sz="2068" dirty="0">
              <a:latin typeface="Times New Roman"/>
              <a:cs typeface="Times New Roman"/>
            </a:endParaRPr>
          </a:p>
          <a:p>
            <a:pPr marL="236869" indent="-226767">
              <a:buChar char="•"/>
              <a:tabLst>
                <a:tab pos="236869" algn="l"/>
                <a:tab pos="237373" algn="l"/>
              </a:tabLst>
            </a:pPr>
            <a:r>
              <a:rPr sz="1432" spc="-4" dirty="0">
                <a:latin typeface="Arial"/>
                <a:cs typeface="Arial"/>
              </a:rPr>
              <a:t>Ortaklık </a:t>
            </a:r>
            <a:r>
              <a:rPr sz="1432" dirty="0">
                <a:latin typeface="Arial"/>
                <a:cs typeface="Arial"/>
              </a:rPr>
              <a:t>kurulan </a:t>
            </a:r>
            <a:r>
              <a:rPr sz="1432" spc="-4" dirty="0" err="1">
                <a:latin typeface="Arial"/>
                <a:cs typeface="Arial"/>
              </a:rPr>
              <a:t>ülkeler</a:t>
            </a:r>
            <a:r>
              <a:rPr sz="1432" spc="-12" dirty="0">
                <a:latin typeface="Arial"/>
                <a:cs typeface="Arial"/>
              </a:rPr>
              <a:t> </a:t>
            </a:r>
            <a:r>
              <a:rPr sz="1432" dirty="0" err="1">
                <a:latin typeface="Arial"/>
                <a:cs typeface="Arial"/>
              </a:rPr>
              <a:t>farklı</a:t>
            </a:r>
            <a:r>
              <a:rPr lang="tr-TR" sz="1432" dirty="0">
                <a:latin typeface="Arial"/>
                <a:cs typeface="Arial"/>
              </a:rPr>
              <a:t>.</a:t>
            </a:r>
            <a:endParaRPr sz="1432" dirty="0">
              <a:latin typeface="Arial"/>
              <a:cs typeface="Arial"/>
            </a:endParaRPr>
          </a:p>
          <a:p>
            <a:pPr>
              <a:spcBef>
                <a:spcPts val="24"/>
              </a:spcBef>
              <a:buFont typeface="Arial"/>
              <a:buChar char="•"/>
            </a:pPr>
            <a:endParaRPr sz="2068" dirty="0">
              <a:latin typeface="Times New Roman"/>
              <a:cs typeface="Times New Roman"/>
            </a:endParaRPr>
          </a:p>
          <a:p>
            <a:pPr marL="236869" indent="-226767">
              <a:spcBef>
                <a:spcPts val="4"/>
              </a:spcBef>
              <a:buChar char="•"/>
              <a:tabLst>
                <a:tab pos="236869" algn="l"/>
                <a:tab pos="237373" algn="l"/>
              </a:tabLst>
            </a:pPr>
            <a:r>
              <a:rPr sz="1432" spc="-4" dirty="0">
                <a:latin typeface="Arial"/>
                <a:cs typeface="Arial"/>
              </a:rPr>
              <a:t>Başvuru </a:t>
            </a:r>
            <a:r>
              <a:rPr sz="1432" dirty="0">
                <a:latin typeface="Arial"/>
                <a:cs typeface="Arial"/>
              </a:rPr>
              <a:t>ve </a:t>
            </a:r>
            <a:r>
              <a:rPr sz="1432" spc="-4" dirty="0">
                <a:latin typeface="Arial"/>
                <a:cs typeface="Arial"/>
              </a:rPr>
              <a:t>değerlendirme </a:t>
            </a:r>
            <a:r>
              <a:rPr sz="1432" spc="-4" dirty="0" err="1">
                <a:latin typeface="Arial"/>
                <a:cs typeface="Arial"/>
              </a:rPr>
              <a:t>süreçleri</a:t>
            </a:r>
            <a:r>
              <a:rPr sz="1432" spc="-16" dirty="0">
                <a:latin typeface="Arial"/>
                <a:cs typeface="Arial"/>
              </a:rPr>
              <a:t> </a:t>
            </a:r>
            <a:r>
              <a:rPr sz="1432" spc="-4" dirty="0" err="1">
                <a:latin typeface="Arial"/>
                <a:cs typeface="Arial"/>
              </a:rPr>
              <a:t>bambaşka</a:t>
            </a:r>
            <a:r>
              <a:rPr lang="tr-TR" sz="1432" spc="-4" dirty="0">
                <a:latin typeface="Arial"/>
                <a:cs typeface="Arial"/>
              </a:rPr>
              <a:t>.</a:t>
            </a:r>
            <a:endParaRPr sz="1432" dirty="0">
              <a:latin typeface="Arial"/>
              <a:cs typeface="Arial"/>
            </a:endParaRPr>
          </a:p>
          <a:p>
            <a:pPr>
              <a:spcBef>
                <a:spcPts val="24"/>
              </a:spcBef>
              <a:buFont typeface="Arial"/>
              <a:buChar char="•"/>
            </a:pPr>
            <a:endParaRPr sz="2068" dirty="0">
              <a:latin typeface="Times New Roman"/>
              <a:cs typeface="Times New Roman"/>
            </a:endParaRPr>
          </a:p>
          <a:p>
            <a:pPr marL="236869" indent="-226767">
              <a:spcBef>
                <a:spcPts val="4"/>
              </a:spcBef>
              <a:buChar char="•"/>
              <a:tabLst>
                <a:tab pos="236869" algn="l"/>
                <a:tab pos="237373" algn="l"/>
              </a:tabLst>
            </a:pPr>
            <a:r>
              <a:rPr sz="1432" spc="-4" dirty="0">
                <a:latin typeface="Arial"/>
                <a:cs typeface="Arial"/>
              </a:rPr>
              <a:t>Bir </a:t>
            </a:r>
            <a:r>
              <a:rPr sz="1432" dirty="0">
                <a:latin typeface="Arial"/>
                <a:cs typeface="Arial"/>
              </a:rPr>
              <a:t>ülke için tahsis edilen hibe başka bir ülke </a:t>
            </a:r>
            <a:r>
              <a:rPr sz="1432" dirty="0" err="1">
                <a:latin typeface="Arial"/>
                <a:cs typeface="Arial"/>
              </a:rPr>
              <a:t>için</a:t>
            </a:r>
            <a:r>
              <a:rPr sz="1432" spc="-68" dirty="0">
                <a:latin typeface="Arial"/>
                <a:cs typeface="Arial"/>
              </a:rPr>
              <a:t> </a:t>
            </a:r>
            <a:r>
              <a:rPr sz="1432" dirty="0" err="1">
                <a:latin typeface="Arial"/>
                <a:cs typeface="Arial"/>
              </a:rPr>
              <a:t>kullanılamıyor</a:t>
            </a:r>
            <a:r>
              <a:rPr lang="tr-TR" sz="1432" dirty="0">
                <a:latin typeface="Arial"/>
                <a:cs typeface="Arial"/>
              </a:rPr>
              <a:t>.</a:t>
            </a:r>
            <a:endParaRPr sz="1432" dirty="0">
              <a:latin typeface="Arial"/>
              <a:cs typeface="Arial"/>
            </a:endParaRPr>
          </a:p>
          <a:p>
            <a:pPr>
              <a:spcBef>
                <a:spcPts val="24"/>
              </a:spcBef>
              <a:buFont typeface="Arial"/>
              <a:buChar char="•"/>
            </a:pPr>
            <a:endParaRPr sz="2068" dirty="0">
              <a:latin typeface="Times New Roman"/>
              <a:cs typeface="Times New Roman"/>
            </a:endParaRPr>
          </a:p>
          <a:p>
            <a:pPr marL="236869" indent="-226767">
              <a:buChar char="•"/>
              <a:tabLst>
                <a:tab pos="236869" algn="l"/>
                <a:tab pos="237373" algn="l"/>
              </a:tabLst>
            </a:pPr>
            <a:r>
              <a:rPr sz="1432" spc="-4" dirty="0">
                <a:latin typeface="Arial"/>
                <a:cs typeface="Arial"/>
              </a:rPr>
              <a:t>Mali </a:t>
            </a:r>
            <a:r>
              <a:rPr sz="1432" spc="-4" dirty="0" err="1">
                <a:latin typeface="Arial"/>
                <a:cs typeface="Arial"/>
              </a:rPr>
              <a:t>kaynaklar</a:t>
            </a:r>
            <a:r>
              <a:rPr sz="1432" spc="-12" dirty="0">
                <a:latin typeface="Arial"/>
                <a:cs typeface="Arial"/>
              </a:rPr>
              <a:t> </a:t>
            </a:r>
            <a:r>
              <a:rPr sz="1432" spc="-4" dirty="0" err="1">
                <a:latin typeface="Arial"/>
                <a:cs typeface="Arial"/>
              </a:rPr>
              <a:t>kısıtlı</a:t>
            </a:r>
            <a:r>
              <a:rPr lang="tr-TR" sz="1432" spc="-4" dirty="0">
                <a:latin typeface="Arial"/>
                <a:cs typeface="Arial"/>
              </a:rPr>
              <a:t>.</a:t>
            </a:r>
            <a:endParaRPr sz="1432" dirty="0">
              <a:latin typeface="Arial"/>
              <a:cs typeface="Ari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992" y="6031011"/>
            <a:ext cx="1096546" cy="60222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6585" y="5988508"/>
            <a:ext cx="1220783" cy="64472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01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8085" y="1837620"/>
            <a:ext cx="5855829" cy="39072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1248533" y="508300"/>
            <a:ext cx="5971540" cy="75755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 marR="5080">
              <a:spcBef>
                <a:spcPts val="100"/>
              </a:spcBef>
            </a:pP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2021-2027 Dönemi 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EU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hedefleri 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ile ilgili 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olarak ihtiyaç 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duyulacak 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ülke kategorileri</a:t>
            </a: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31408"/>
              </p:ext>
            </p:extLst>
          </p:nvPr>
        </p:nvGraphicFramePr>
        <p:xfrm>
          <a:off x="857424" y="1650346"/>
          <a:ext cx="9250304" cy="31607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148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43F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43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7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5 -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Asia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6365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Bangladesh, Bhutan, Cambodia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b="1" dirty="0">
                          <a:solidFill>
                            <a:srgbClr val="014B9C"/>
                          </a:solidFill>
                          <a:latin typeface="Carlito"/>
                          <a:cs typeface="Carlito"/>
                        </a:rPr>
                        <a:t>China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, DPR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Korea, </a:t>
                      </a:r>
                      <a:r>
                        <a:rPr sz="1200" b="1" dirty="0">
                          <a:solidFill>
                            <a:srgbClr val="014B9C"/>
                          </a:solidFill>
                          <a:latin typeface="Carlito"/>
                          <a:cs typeface="Carlito"/>
                        </a:rPr>
                        <a:t>India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, Indonesia,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Laos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Malaysia, Maldives,</a:t>
                      </a:r>
                      <a:r>
                        <a:rPr sz="1200" spc="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Mongolia,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Myanmar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Nepal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Pakistan,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Philippines, Sri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Lanka,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Thailand,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Vietnam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i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High </a:t>
                      </a:r>
                      <a:r>
                        <a:rPr sz="1200" b="1" i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income countries: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Brunei,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Hong Kong, Japan,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Korea, Macao,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Singapore,</a:t>
                      </a:r>
                      <a:r>
                        <a:rPr sz="1200" b="1" spc="17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Taiwan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7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8 -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Pacific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6365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Cook Islands,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Fiji,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Kiribati, Marshall Islands, Micronesia,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Nauru, Niue,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Palau, Papua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New Guinea,</a:t>
                      </a:r>
                      <a:r>
                        <a:rPr sz="12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Samoa,</a:t>
                      </a: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Solomon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Islands, Timor-Leste, </a:t>
                      </a:r>
                      <a:r>
                        <a:rPr sz="1200" spc="-25" dirty="0">
                          <a:latin typeface="Carlito"/>
                          <a:cs typeface="Carlito"/>
                        </a:rPr>
                        <a:t>Tonga, 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Tuvalu,</a:t>
                      </a:r>
                      <a:r>
                        <a:rPr sz="12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Vanuatu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i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High </a:t>
                      </a:r>
                      <a:r>
                        <a:rPr sz="1200" b="1" i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income countries: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Australia, New</a:t>
                      </a:r>
                      <a:r>
                        <a:rPr sz="1200" b="1" spc="20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Zealand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7715" marR="213360" indent="-544195">
                        <a:lnSpc>
                          <a:spcPct val="1075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9 -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Sub-Saharan  Africa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6365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90"/>
                        </a:lnSpc>
                      </a:pP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Angola, Benin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Botswana, </a:t>
                      </a:r>
                      <a:r>
                        <a:rPr sz="1200" b="1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Burkina 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Faso, </a:t>
                      </a:r>
                      <a:r>
                        <a:rPr sz="1200" b="1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Burundi,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Cameroon,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Cape 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Verde, </a:t>
                      </a:r>
                      <a:r>
                        <a:rPr sz="1200" b="1" spc="-10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Central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African Republic,</a:t>
                      </a:r>
                      <a:r>
                        <a:rPr sz="1200" b="1" spc="8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Chad,</a:t>
                      </a:r>
                      <a:endParaRPr sz="1200">
                        <a:latin typeface="Carlito"/>
                        <a:cs typeface="Carlito"/>
                      </a:endParaRPr>
                    </a:p>
                    <a:p>
                      <a:pPr marL="51435" marR="42545" algn="ctr">
                        <a:lnSpc>
                          <a:spcPct val="1069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Comoros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Congo,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Congo </a:t>
                      </a:r>
                      <a:r>
                        <a:rPr sz="1200" b="1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-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Democratic Republic </a:t>
                      </a:r>
                      <a:r>
                        <a:rPr sz="1200" b="1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of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the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u="sng" spc="-640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Carlito"/>
                          <a:cs typeface="Carlito"/>
                        </a:rPr>
                        <a:t>C</a:t>
                      </a:r>
                      <a:r>
                        <a:rPr sz="1200" spc="370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Carlito"/>
                          <a:cs typeface="Carlito"/>
                        </a:rPr>
                        <a:t>ôte d’Ivoire, </a:t>
                      </a:r>
                      <a:r>
                        <a:rPr sz="1200" b="1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Djibouti</a:t>
                      </a:r>
                      <a:r>
                        <a:rPr sz="1200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Equatorial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Guinea,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Eritrea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Eswatini, </a:t>
                      </a:r>
                      <a:r>
                        <a:rPr sz="12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Ethiopia</a:t>
                      </a:r>
                      <a:r>
                        <a:rPr sz="1200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Gabon, </a:t>
                      </a:r>
                      <a:r>
                        <a:rPr sz="12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Gambia</a:t>
                      </a:r>
                      <a:r>
                        <a:rPr sz="1200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Ghana, </a:t>
                      </a:r>
                      <a:r>
                        <a:rPr sz="12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Guinea,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Guinea-Bissau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Kenya,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Lesotho, </a:t>
                      </a:r>
                      <a:r>
                        <a:rPr sz="1200" b="1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Liberia, </a:t>
                      </a:r>
                      <a:r>
                        <a:rPr sz="1200" b="1" spc="-1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Madagascar, 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Malawi</a:t>
                      </a:r>
                      <a:r>
                        <a:rPr sz="1200" b="1" spc="-5" dirty="0">
                          <a:solidFill>
                            <a:srgbClr val="8064A1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b="1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Mali, </a:t>
                      </a:r>
                      <a:r>
                        <a:rPr sz="12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Mauritania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Mauritius,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Mozambique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Namibia, </a:t>
                      </a:r>
                      <a:r>
                        <a:rPr sz="12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Niger</a:t>
                      </a:r>
                      <a:r>
                        <a:rPr sz="1200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200" u="sng" spc="-5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Carlito"/>
                          <a:cs typeface="Carlito"/>
                        </a:rPr>
                        <a:t> Nigeria</a:t>
                      </a:r>
                      <a:r>
                        <a:rPr sz="1200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b="1" spc="-10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Rwanda,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Sao </a:t>
                      </a:r>
                      <a:r>
                        <a:rPr sz="1200" b="1" spc="-30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Tome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and </a:t>
                      </a:r>
                      <a:r>
                        <a:rPr sz="1200" b="1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Principe,  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Senegal</a:t>
                      </a:r>
                      <a:r>
                        <a:rPr sz="1200" spc="-10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Seychelles,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Sierra Leone, Somalia</a:t>
                      </a:r>
                      <a:r>
                        <a:rPr sz="1200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u="sng" spc="-555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Carlito"/>
                          <a:cs typeface="Carlito"/>
                        </a:rPr>
                        <a:t>S</a:t>
                      </a:r>
                      <a:r>
                        <a:rPr sz="1200" spc="290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u="sng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Carlito"/>
                          <a:cs typeface="Carlito"/>
                        </a:rPr>
                        <a:t>outh </a:t>
                      </a:r>
                      <a:r>
                        <a:rPr sz="1200" u="sng" spc="-5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Carlito"/>
                          <a:cs typeface="Carlito"/>
                        </a:rPr>
                        <a:t>Africa</a:t>
                      </a:r>
                      <a:r>
                        <a:rPr sz="1200" b="1" spc="-5" dirty="0">
                          <a:solidFill>
                            <a:srgbClr val="00AF50"/>
                          </a:solidFill>
                          <a:latin typeface="Carlito"/>
                          <a:cs typeface="Carlito"/>
                        </a:rPr>
                        <a:t>, South Sudan, Sudan, </a:t>
                      </a:r>
                      <a:r>
                        <a:rPr sz="1200" b="1" spc="-1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Tanzania, </a:t>
                      </a:r>
                      <a:r>
                        <a:rPr sz="1200" b="1" spc="-30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Togo, </a:t>
                      </a:r>
                      <a:r>
                        <a:rPr sz="1200" b="1" spc="-10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Uganda,  </a:t>
                      </a:r>
                      <a:r>
                        <a:rPr sz="1200" b="1" spc="-5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Zambia,</a:t>
                      </a:r>
                      <a:r>
                        <a:rPr sz="1200" b="1" dirty="0">
                          <a:solidFill>
                            <a:srgbClr val="FF99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Zimbabwe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10 -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Latin America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6365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Argentina, Bolivia, </a:t>
                      </a:r>
                      <a:r>
                        <a:rPr sz="1200" b="1" spc="-5" dirty="0">
                          <a:solidFill>
                            <a:srgbClr val="014B9C"/>
                          </a:solidFill>
                          <a:latin typeface="Carlito"/>
                          <a:cs typeface="Carlito"/>
                        </a:rPr>
                        <a:t>Brazil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Chile, Colombia,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Costa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Rica, 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Ecuador,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El 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Salvador,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Guatemala, Honduras,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14B9C"/>
                          </a:solidFill>
                          <a:latin typeface="Carlito"/>
                          <a:cs typeface="Carlito"/>
                        </a:rPr>
                        <a:t>Mexico,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Nicaragua, Panama, </a:t>
                      </a:r>
                      <a:r>
                        <a:rPr sz="1200" spc="-20" dirty="0">
                          <a:latin typeface="Carlito"/>
                          <a:cs typeface="Carlito"/>
                        </a:rPr>
                        <a:t>Paraguay,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Peru, Uruguay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2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10" dirty="0">
                          <a:latin typeface="Carlito"/>
                          <a:cs typeface="Carlito"/>
                        </a:rPr>
                        <a:t>Venezuela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4"/>
          <p:cNvSpPr txBox="1"/>
          <p:nvPr/>
        </p:nvSpPr>
        <p:spPr>
          <a:xfrm>
            <a:off x="857425" y="5496641"/>
            <a:ext cx="44003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9900"/>
                </a:solidFill>
                <a:latin typeface="Carlito"/>
                <a:cs typeface="Carlito"/>
              </a:rPr>
              <a:t>Least </a:t>
            </a:r>
            <a:r>
              <a:rPr sz="1200" b="1" spc="-5" dirty="0">
                <a:solidFill>
                  <a:srgbClr val="FF9900"/>
                </a:solidFill>
                <a:latin typeface="Carlito"/>
                <a:cs typeface="Carlito"/>
              </a:rPr>
              <a:t>developed</a:t>
            </a:r>
            <a:r>
              <a:rPr sz="1200" b="1" spc="5" dirty="0">
                <a:solidFill>
                  <a:srgbClr val="FF9900"/>
                </a:solidFill>
                <a:latin typeface="Carlito"/>
                <a:cs typeface="Carlito"/>
              </a:rPr>
              <a:t> </a:t>
            </a:r>
            <a:r>
              <a:rPr sz="1200" b="1" spc="-5" dirty="0">
                <a:solidFill>
                  <a:srgbClr val="FF9900"/>
                </a:solidFill>
                <a:latin typeface="Carlito"/>
                <a:cs typeface="Carlito"/>
              </a:rPr>
              <a:t>countries</a:t>
            </a:r>
            <a:endParaRPr sz="1200" dirty="0">
              <a:latin typeface="Carlito"/>
              <a:cs typeface="Carlito"/>
            </a:endParaRPr>
          </a:p>
          <a:p>
            <a:pPr marL="13970" marR="788670">
              <a:lnSpc>
                <a:spcPct val="100000"/>
              </a:lnSpc>
            </a:pP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High </a:t>
            </a:r>
            <a:r>
              <a:rPr sz="1200" b="1" dirty="0">
                <a:solidFill>
                  <a:srgbClr val="FF0000"/>
                </a:solidFill>
                <a:latin typeface="Carlito"/>
                <a:cs typeface="Carlito"/>
              </a:rPr>
              <a:t>income </a:t>
            </a: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countries </a:t>
            </a:r>
            <a:r>
              <a:rPr sz="1200" b="1" dirty="0">
                <a:solidFill>
                  <a:srgbClr val="FF0000"/>
                </a:solidFill>
                <a:latin typeface="Carlito"/>
                <a:cs typeface="Carlito"/>
              </a:rPr>
              <a:t>with a </a:t>
            </a:r>
            <a:r>
              <a:rPr sz="1200" b="1" spc="-10" dirty="0">
                <a:solidFill>
                  <a:srgbClr val="FF0000"/>
                </a:solidFill>
                <a:latin typeface="Carlito"/>
                <a:cs typeface="Carlito"/>
              </a:rPr>
              <a:t>budget </a:t>
            </a:r>
            <a:r>
              <a:rPr sz="1200" b="1" dirty="0">
                <a:solidFill>
                  <a:srgbClr val="FF0000"/>
                </a:solidFill>
                <a:latin typeface="Carlito"/>
                <a:cs typeface="Carlito"/>
              </a:rPr>
              <a:t>ceiling  </a:t>
            </a:r>
            <a:r>
              <a:rPr sz="1200" b="1" spc="-5" dirty="0">
                <a:solidFill>
                  <a:srgbClr val="014B9C"/>
                </a:solidFill>
                <a:latin typeface="Carlito"/>
                <a:cs typeface="Carlito"/>
              </a:rPr>
              <a:t>Other countries </a:t>
            </a:r>
            <a:r>
              <a:rPr sz="1200" b="1" dirty="0">
                <a:solidFill>
                  <a:srgbClr val="014B9C"/>
                </a:solidFill>
                <a:latin typeface="Carlito"/>
                <a:cs typeface="Carlito"/>
              </a:rPr>
              <a:t>with a </a:t>
            </a:r>
            <a:r>
              <a:rPr sz="1200" b="1" spc="-10" dirty="0">
                <a:solidFill>
                  <a:srgbClr val="014B9C"/>
                </a:solidFill>
                <a:latin typeface="Carlito"/>
                <a:cs typeface="Carlito"/>
              </a:rPr>
              <a:t>budget</a:t>
            </a:r>
            <a:r>
              <a:rPr sz="1200" b="1" dirty="0">
                <a:solidFill>
                  <a:srgbClr val="014B9C"/>
                </a:solidFill>
                <a:latin typeface="Carlito"/>
                <a:cs typeface="Carlito"/>
              </a:rPr>
              <a:t> ceiling</a:t>
            </a:r>
            <a:endParaRPr sz="1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200" u="sng" spc="-29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rlito"/>
                <a:cs typeface="Carlito"/>
              </a:rPr>
              <a:t>Migration </a:t>
            </a:r>
            <a:r>
              <a:rPr sz="1200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rlito"/>
                <a:cs typeface="Carlito"/>
              </a:rPr>
              <a:t>priority</a:t>
            </a:r>
            <a:r>
              <a:rPr sz="1200" u="sng" spc="-6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rlito"/>
                <a:cs typeface="Carlito"/>
              </a:rPr>
              <a:t> </a:t>
            </a:r>
            <a:r>
              <a:rPr sz="1200" u="sng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rlito"/>
                <a:cs typeface="Carlito"/>
              </a:rPr>
              <a:t>countries</a:t>
            </a:r>
            <a:endParaRPr sz="1200" dirty="0">
              <a:latin typeface="Carlito"/>
              <a:cs typeface="Carlito"/>
            </a:endParaRPr>
          </a:p>
          <a:p>
            <a:pPr marL="13970">
              <a:lnSpc>
                <a:spcPct val="100000"/>
              </a:lnSpc>
            </a:pPr>
            <a:r>
              <a:rPr sz="1200" b="1" spc="-5" dirty="0">
                <a:solidFill>
                  <a:srgbClr val="00AF50"/>
                </a:solidFill>
                <a:latin typeface="Carlito"/>
                <a:cs typeface="Carlito"/>
              </a:rPr>
              <a:t>Migration </a:t>
            </a:r>
            <a:r>
              <a:rPr sz="1200" b="1" dirty="0">
                <a:solidFill>
                  <a:srgbClr val="00AF50"/>
                </a:solidFill>
                <a:latin typeface="Carlito"/>
                <a:cs typeface="Carlito"/>
              </a:rPr>
              <a:t>priority </a:t>
            </a:r>
            <a:r>
              <a:rPr sz="1200" b="1" spc="-5" dirty="0">
                <a:solidFill>
                  <a:srgbClr val="00AF50"/>
                </a:solidFill>
                <a:latin typeface="Carlito"/>
                <a:cs typeface="Carlito"/>
              </a:rPr>
              <a:t>countries </a:t>
            </a:r>
            <a:r>
              <a:rPr sz="1200" b="1" dirty="0">
                <a:solidFill>
                  <a:srgbClr val="00AF50"/>
                </a:solidFill>
                <a:latin typeface="Carlito"/>
                <a:cs typeface="Carlito"/>
              </a:rPr>
              <a:t>+ </a:t>
            </a:r>
            <a:r>
              <a:rPr sz="1200" b="1" spc="-10" dirty="0">
                <a:solidFill>
                  <a:srgbClr val="00AF50"/>
                </a:solidFill>
                <a:latin typeface="Carlito"/>
                <a:cs typeface="Carlito"/>
              </a:rPr>
              <a:t>Least </a:t>
            </a:r>
            <a:r>
              <a:rPr sz="1200" b="1" spc="-5" dirty="0">
                <a:solidFill>
                  <a:srgbClr val="00AF50"/>
                </a:solidFill>
                <a:latin typeface="Carlito"/>
                <a:cs typeface="Carlito"/>
              </a:rPr>
              <a:t>developed</a:t>
            </a:r>
            <a:r>
              <a:rPr sz="1200" b="1" spc="30" dirty="0">
                <a:solidFill>
                  <a:srgbClr val="00AF50"/>
                </a:solidFill>
                <a:latin typeface="Carlito"/>
                <a:cs typeface="Carlito"/>
              </a:rPr>
              <a:t> </a:t>
            </a:r>
            <a:r>
              <a:rPr sz="1200" b="1" spc="-5" dirty="0">
                <a:solidFill>
                  <a:srgbClr val="00AF50"/>
                </a:solidFill>
                <a:latin typeface="Carlito"/>
                <a:cs typeface="Carlito"/>
              </a:rPr>
              <a:t>countries</a:t>
            </a:r>
            <a:endParaRPr sz="12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030282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6343" y="967798"/>
            <a:ext cx="8024033" cy="686783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BAŞVURULAR ÜLKE DEĞİL BÖLGE TEMELLİ YAPILACAKTIR</a:t>
            </a:r>
          </a:p>
          <a:p>
            <a:r>
              <a:rPr lang="tr-TR" dirty="0">
                <a:solidFill>
                  <a:srgbClr val="FF0000"/>
                </a:solidFill>
              </a:rPr>
              <a:t>Konuyla ilgili gerekli bilgileri toplamak için hocalarımıza ve partner kurumlara yönelik bilgi formları hazırlanmıştır. 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Bu formların doldurulup Dış İlişkiler Ofisine iletilmesi gerekmektedir.</a:t>
            </a:r>
          </a:p>
          <a:p>
            <a:endParaRPr lang="tr-TR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13" name="object 2"/>
          <p:cNvSpPr txBox="1">
            <a:spLocks/>
          </p:cNvSpPr>
          <p:nvPr/>
        </p:nvSpPr>
        <p:spPr>
          <a:xfrm>
            <a:off x="1248533" y="508300"/>
            <a:ext cx="5971540" cy="38215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 marR="5080">
              <a:spcBef>
                <a:spcPts val="100"/>
              </a:spcBef>
            </a:pP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Başvuru Süreci</a:t>
            </a:r>
            <a:endParaRPr lang="tr-TR"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14" name="object 3"/>
          <p:cNvGrpSpPr/>
          <p:nvPr/>
        </p:nvGrpSpPr>
        <p:grpSpPr>
          <a:xfrm>
            <a:off x="3170682" y="1664207"/>
            <a:ext cx="3946525" cy="2749550"/>
            <a:chOff x="3170682" y="1664207"/>
            <a:chExt cx="3946525" cy="2749550"/>
          </a:xfrm>
        </p:grpSpPr>
        <p:sp>
          <p:nvSpPr>
            <p:cNvPr id="15" name="object 4"/>
            <p:cNvSpPr/>
            <p:nvPr/>
          </p:nvSpPr>
          <p:spPr>
            <a:xfrm>
              <a:off x="3528060" y="3351275"/>
              <a:ext cx="3291840" cy="1050290"/>
            </a:xfrm>
            <a:custGeom>
              <a:avLst/>
              <a:gdLst/>
              <a:ahLst/>
              <a:cxnLst/>
              <a:rect l="l" t="t" r="r" b="b"/>
              <a:pathLst>
                <a:path w="3291840" h="1050289">
                  <a:moveTo>
                    <a:pt x="3291840" y="874776"/>
                  </a:moveTo>
                  <a:lnTo>
                    <a:pt x="3291840" y="174497"/>
                  </a:lnTo>
                  <a:lnTo>
                    <a:pt x="3285634" y="127970"/>
                  </a:lnTo>
                  <a:lnTo>
                    <a:pt x="3268105" y="86247"/>
                  </a:lnTo>
                  <a:lnTo>
                    <a:pt x="3240881" y="50958"/>
                  </a:lnTo>
                  <a:lnTo>
                    <a:pt x="3205592" y="23734"/>
                  </a:lnTo>
                  <a:lnTo>
                    <a:pt x="3163869" y="6205"/>
                  </a:lnTo>
                  <a:lnTo>
                    <a:pt x="3117342" y="0"/>
                  </a:lnTo>
                  <a:lnTo>
                    <a:pt x="175260" y="0"/>
                  </a:lnTo>
                  <a:lnTo>
                    <a:pt x="128675" y="6205"/>
                  </a:lnTo>
                  <a:lnTo>
                    <a:pt x="86811" y="23734"/>
                  </a:lnTo>
                  <a:lnTo>
                    <a:pt x="51339" y="50958"/>
                  </a:lnTo>
                  <a:lnTo>
                    <a:pt x="23932" y="86247"/>
                  </a:lnTo>
                  <a:lnTo>
                    <a:pt x="6261" y="127970"/>
                  </a:lnTo>
                  <a:lnTo>
                    <a:pt x="0" y="174498"/>
                  </a:lnTo>
                  <a:lnTo>
                    <a:pt x="0" y="874776"/>
                  </a:lnTo>
                  <a:lnTo>
                    <a:pt x="6261" y="921360"/>
                  </a:lnTo>
                  <a:lnTo>
                    <a:pt x="23932" y="963224"/>
                  </a:lnTo>
                  <a:lnTo>
                    <a:pt x="51339" y="998696"/>
                  </a:lnTo>
                  <a:lnTo>
                    <a:pt x="86811" y="1026103"/>
                  </a:lnTo>
                  <a:lnTo>
                    <a:pt x="128675" y="1043774"/>
                  </a:lnTo>
                  <a:lnTo>
                    <a:pt x="175260" y="1050036"/>
                  </a:lnTo>
                  <a:lnTo>
                    <a:pt x="3117342" y="1050036"/>
                  </a:lnTo>
                  <a:lnTo>
                    <a:pt x="3163869" y="1043774"/>
                  </a:lnTo>
                  <a:lnTo>
                    <a:pt x="3205592" y="1026103"/>
                  </a:lnTo>
                  <a:lnTo>
                    <a:pt x="3240881" y="998696"/>
                  </a:lnTo>
                  <a:lnTo>
                    <a:pt x="3268105" y="963224"/>
                  </a:lnTo>
                  <a:lnTo>
                    <a:pt x="3285634" y="921360"/>
                  </a:lnTo>
                  <a:lnTo>
                    <a:pt x="3291840" y="874776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5"/>
            <p:cNvSpPr/>
            <p:nvPr/>
          </p:nvSpPr>
          <p:spPr>
            <a:xfrm>
              <a:off x="3515106" y="3338322"/>
              <a:ext cx="3317875" cy="1075690"/>
            </a:xfrm>
            <a:custGeom>
              <a:avLst/>
              <a:gdLst/>
              <a:ahLst/>
              <a:cxnLst/>
              <a:rect l="l" t="t" r="r" b="b"/>
              <a:pathLst>
                <a:path w="3317875" h="1075689">
                  <a:moveTo>
                    <a:pt x="3317748" y="896873"/>
                  </a:moveTo>
                  <a:lnTo>
                    <a:pt x="3317748" y="177545"/>
                  </a:lnTo>
                  <a:lnTo>
                    <a:pt x="3316986" y="168401"/>
                  </a:lnTo>
                  <a:lnTo>
                    <a:pt x="3306811" y="123986"/>
                  </a:lnTo>
                  <a:lnTo>
                    <a:pt x="3287169" y="84632"/>
                  </a:lnTo>
                  <a:lnTo>
                    <a:pt x="3259335" y="51449"/>
                  </a:lnTo>
                  <a:lnTo>
                    <a:pt x="3224586" y="25543"/>
                  </a:lnTo>
                  <a:lnTo>
                    <a:pt x="3184141" y="8015"/>
                  </a:lnTo>
                  <a:lnTo>
                    <a:pt x="3139440" y="0"/>
                  </a:lnTo>
                  <a:lnTo>
                    <a:pt x="187451" y="0"/>
                  </a:lnTo>
                  <a:lnTo>
                    <a:pt x="142471" y="5540"/>
                  </a:lnTo>
                  <a:lnTo>
                    <a:pt x="101377" y="21056"/>
                  </a:lnTo>
                  <a:lnTo>
                    <a:pt x="65489" y="45367"/>
                  </a:lnTo>
                  <a:lnTo>
                    <a:pt x="36130" y="77292"/>
                  </a:lnTo>
                  <a:lnTo>
                    <a:pt x="14621" y="115649"/>
                  </a:lnTo>
                  <a:lnTo>
                    <a:pt x="2285" y="159257"/>
                  </a:lnTo>
                  <a:lnTo>
                    <a:pt x="0" y="187451"/>
                  </a:lnTo>
                  <a:lnTo>
                    <a:pt x="0" y="887729"/>
                  </a:lnTo>
                  <a:lnTo>
                    <a:pt x="4572" y="925829"/>
                  </a:lnTo>
                  <a:lnTo>
                    <a:pt x="24965" y="980708"/>
                  </a:lnTo>
                  <a:lnTo>
                    <a:pt x="25908" y="982088"/>
                  </a:lnTo>
                  <a:lnTo>
                    <a:pt x="25908" y="179069"/>
                  </a:lnTo>
                  <a:lnTo>
                    <a:pt x="27432" y="162305"/>
                  </a:lnTo>
                  <a:lnTo>
                    <a:pt x="47305" y="106941"/>
                  </a:lnTo>
                  <a:lnTo>
                    <a:pt x="79247" y="67055"/>
                  </a:lnTo>
                  <a:lnTo>
                    <a:pt x="85343" y="62483"/>
                  </a:lnTo>
                  <a:lnTo>
                    <a:pt x="91439" y="57149"/>
                  </a:lnTo>
                  <a:lnTo>
                    <a:pt x="137336" y="33499"/>
                  </a:lnTo>
                  <a:lnTo>
                    <a:pt x="187452" y="25208"/>
                  </a:lnTo>
                  <a:lnTo>
                    <a:pt x="3130296" y="25145"/>
                  </a:lnTo>
                  <a:lnTo>
                    <a:pt x="3137916" y="25838"/>
                  </a:lnTo>
                  <a:lnTo>
                    <a:pt x="3147060" y="25907"/>
                  </a:lnTo>
                  <a:lnTo>
                    <a:pt x="3192804" y="37796"/>
                  </a:lnTo>
                  <a:lnTo>
                    <a:pt x="3231739" y="60853"/>
                  </a:lnTo>
                  <a:lnTo>
                    <a:pt x="3262356" y="93359"/>
                  </a:lnTo>
                  <a:lnTo>
                    <a:pt x="3283147" y="133592"/>
                  </a:lnTo>
                  <a:lnTo>
                    <a:pt x="3292602" y="179831"/>
                  </a:lnTo>
                  <a:lnTo>
                    <a:pt x="3292602" y="981282"/>
                  </a:lnTo>
                  <a:lnTo>
                    <a:pt x="3309747" y="941696"/>
                  </a:lnTo>
                  <a:lnTo>
                    <a:pt x="3317748" y="896873"/>
                  </a:lnTo>
                  <a:close/>
                </a:path>
                <a:path w="3317875" h="1075689">
                  <a:moveTo>
                    <a:pt x="3292602" y="981282"/>
                  </a:moveTo>
                  <a:lnTo>
                    <a:pt x="3292602" y="896111"/>
                  </a:lnTo>
                  <a:lnTo>
                    <a:pt x="3291840" y="904493"/>
                  </a:lnTo>
                  <a:lnTo>
                    <a:pt x="3279989" y="950206"/>
                  </a:lnTo>
                  <a:lnTo>
                    <a:pt x="3256925" y="989169"/>
                  </a:lnTo>
                  <a:lnTo>
                    <a:pt x="3224393" y="1019830"/>
                  </a:lnTo>
                  <a:lnTo>
                    <a:pt x="3184141" y="1040637"/>
                  </a:lnTo>
                  <a:lnTo>
                    <a:pt x="3138678" y="1049881"/>
                  </a:lnTo>
                  <a:lnTo>
                    <a:pt x="187452" y="1049923"/>
                  </a:lnTo>
                  <a:lnTo>
                    <a:pt x="141746" y="1043180"/>
                  </a:lnTo>
                  <a:lnTo>
                    <a:pt x="100399" y="1024226"/>
                  </a:lnTo>
                  <a:lnTo>
                    <a:pt x="66207" y="994908"/>
                  </a:lnTo>
                  <a:lnTo>
                    <a:pt x="41206" y="956959"/>
                  </a:lnTo>
                  <a:lnTo>
                    <a:pt x="27432" y="912113"/>
                  </a:lnTo>
                  <a:lnTo>
                    <a:pt x="25908" y="895350"/>
                  </a:lnTo>
                  <a:lnTo>
                    <a:pt x="25908" y="982088"/>
                  </a:lnTo>
                  <a:lnTo>
                    <a:pt x="61722" y="1026413"/>
                  </a:lnTo>
                  <a:lnTo>
                    <a:pt x="101622" y="1054399"/>
                  </a:lnTo>
                  <a:lnTo>
                    <a:pt x="158383" y="1072883"/>
                  </a:lnTo>
                  <a:lnTo>
                    <a:pt x="3140202" y="1075181"/>
                  </a:lnTo>
                  <a:lnTo>
                    <a:pt x="3149346" y="1074419"/>
                  </a:lnTo>
                  <a:lnTo>
                    <a:pt x="3193800" y="1064237"/>
                  </a:lnTo>
                  <a:lnTo>
                    <a:pt x="3233171" y="1044620"/>
                  </a:lnTo>
                  <a:lnTo>
                    <a:pt x="3266355" y="1016822"/>
                  </a:lnTo>
                  <a:lnTo>
                    <a:pt x="3292249" y="982096"/>
                  </a:lnTo>
                  <a:lnTo>
                    <a:pt x="3292602" y="9812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6"/>
            <p:cNvSpPr/>
            <p:nvPr/>
          </p:nvSpPr>
          <p:spPr>
            <a:xfrm>
              <a:off x="5140452" y="2722625"/>
              <a:ext cx="36830" cy="628650"/>
            </a:xfrm>
            <a:custGeom>
              <a:avLst/>
              <a:gdLst/>
              <a:ahLst/>
              <a:cxnLst/>
              <a:rect l="l" t="t" r="r" b="b"/>
              <a:pathLst>
                <a:path w="36829" h="628650">
                  <a:moveTo>
                    <a:pt x="36575" y="627888"/>
                  </a:moveTo>
                  <a:lnTo>
                    <a:pt x="25907" y="0"/>
                  </a:lnTo>
                  <a:lnTo>
                    <a:pt x="0" y="762"/>
                  </a:lnTo>
                  <a:lnTo>
                    <a:pt x="11429" y="628650"/>
                  </a:lnTo>
                  <a:lnTo>
                    <a:pt x="36575" y="627888"/>
                  </a:lnTo>
                  <a:close/>
                </a:path>
              </a:pathLst>
            </a:custGeom>
            <a:solidFill>
              <a:srgbClr val="9BBB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7"/>
            <p:cNvSpPr/>
            <p:nvPr/>
          </p:nvSpPr>
          <p:spPr>
            <a:xfrm>
              <a:off x="3182874" y="1676399"/>
              <a:ext cx="3922395" cy="1046480"/>
            </a:xfrm>
            <a:custGeom>
              <a:avLst/>
              <a:gdLst/>
              <a:ahLst/>
              <a:cxnLst/>
              <a:rect l="l" t="t" r="r" b="b"/>
              <a:pathLst>
                <a:path w="3922395" h="1046480">
                  <a:moveTo>
                    <a:pt x="3922014" y="872489"/>
                  </a:moveTo>
                  <a:lnTo>
                    <a:pt x="3922014" y="174497"/>
                  </a:lnTo>
                  <a:lnTo>
                    <a:pt x="3915755" y="128234"/>
                  </a:lnTo>
                  <a:lnTo>
                    <a:pt x="3898109" y="86585"/>
                  </a:lnTo>
                  <a:lnTo>
                    <a:pt x="3870769" y="51244"/>
                  </a:lnTo>
                  <a:lnTo>
                    <a:pt x="3835428" y="23904"/>
                  </a:lnTo>
                  <a:lnTo>
                    <a:pt x="3793779" y="6258"/>
                  </a:lnTo>
                  <a:lnTo>
                    <a:pt x="3747516" y="0"/>
                  </a:lnTo>
                  <a:lnTo>
                    <a:pt x="174498" y="0"/>
                  </a:lnTo>
                  <a:lnTo>
                    <a:pt x="128234" y="6258"/>
                  </a:lnTo>
                  <a:lnTo>
                    <a:pt x="86585" y="23904"/>
                  </a:lnTo>
                  <a:lnTo>
                    <a:pt x="51244" y="51244"/>
                  </a:lnTo>
                  <a:lnTo>
                    <a:pt x="23904" y="86585"/>
                  </a:lnTo>
                  <a:lnTo>
                    <a:pt x="6258" y="128234"/>
                  </a:lnTo>
                  <a:lnTo>
                    <a:pt x="0" y="174498"/>
                  </a:lnTo>
                  <a:lnTo>
                    <a:pt x="0" y="872490"/>
                  </a:lnTo>
                  <a:lnTo>
                    <a:pt x="6258" y="918696"/>
                  </a:lnTo>
                  <a:lnTo>
                    <a:pt x="23904" y="960204"/>
                  </a:lnTo>
                  <a:lnTo>
                    <a:pt x="51244" y="995362"/>
                  </a:lnTo>
                  <a:lnTo>
                    <a:pt x="86585" y="1022519"/>
                  </a:lnTo>
                  <a:lnTo>
                    <a:pt x="128234" y="1040024"/>
                  </a:lnTo>
                  <a:lnTo>
                    <a:pt x="174498" y="1046226"/>
                  </a:lnTo>
                  <a:lnTo>
                    <a:pt x="3747516" y="1046226"/>
                  </a:lnTo>
                  <a:lnTo>
                    <a:pt x="3793779" y="1040024"/>
                  </a:lnTo>
                  <a:lnTo>
                    <a:pt x="3835428" y="1022519"/>
                  </a:lnTo>
                  <a:lnTo>
                    <a:pt x="3870769" y="995362"/>
                  </a:lnTo>
                  <a:lnTo>
                    <a:pt x="3898109" y="960204"/>
                  </a:lnTo>
                  <a:lnTo>
                    <a:pt x="3915755" y="918696"/>
                  </a:lnTo>
                  <a:lnTo>
                    <a:pt x="3922014" y="872489"/>
                  </a:lnTo>
                  <a:close/>
                </a:path>
              </a:pathLst>
            </a:custGeom>
            <a:solidFill>
              <a:srgbClr val="BE83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8"/>
            <p:cNvSpPr/>
            <p:nvPr/>
          </p:nvSpPr>
          <p:spPr>
            <a:xfrm>
              <a:off x="3170682" y="1664207"/>
              <a:ext cx="3946525" cy="1071880"/>
            </a:xfrm>
            <a:custGeom>
              <a:avLst/>
              <a:gdLst/>
              <a:ahLst/>
              <a:cxnLst/>
              <a:rect l="l" t="t" r="r" b="b"/>
              <a:pathLst>
                <a:path w="3946525" h="1071880">
                  <a:moveTo>
                    <a:pt x="3946398" y="893826"/>
                  </a:moveTo>
                  <a:lnTo>
                    <a:pt x="3946398" y="176784"/>
                  </a:lnTo>
                  <a:lnTo>
                    <a:pt x="3945636" y="167640"/>
                  </a:lnTo>
                  <a:lnTo>
                    <a:pt x="3935660" y="123706"/>
                  </a:lnTo>
                  <a:lnTo>
                    <a:pt x="3916126" y="84474"/>
                  </a:lnTo>
                  <a:lnTo>
                    <a:pt x="3888357" y="51215"/>
                  </a:lnTo>
                  <a:lnTo>
                    <a:pt x="3853673" y="25202"/>
                  </a:lnTo>
                  <a:lnTo>
                    <a:pt x="3813398" y="7706"/>
                  </a:lnTo>
                  <a:lnTo>
                    <a:pt x="3768852" y="0"/>
                  </a:lnTo>
                  <a:lnTo>
                    <a:pt x="186689" y="0"/>
                  </a:lnTo>
                  <a:lnTo>
                    <a:pt x="141905" y="5329"/>
                  </a:lnTo>
                  <a:lnTo>
                    <a:pt x="100877" y="20754"/>
                  </a:lnTo>
                  <a:lnTo>
                    <a:pt x="64965" y="45029"/>
                  </a:lnTo>
                  <a:lnTo>
                    <a:pt x="35528" y="76908"/>
                  </a:lnTo>
                  <a:lnTo>
                    <a:pt x="13928" y="115145"/>
                  </a:lnTo>
                  <a:lnTo>
                    <a:pt x="1523" y="158496"/>
                  </a:lnTo>
                  <a:lnTo>
                    <a:pt x="0" y="177546"/>
                  </a:lnTo>
                  <a:lnTo>
                    <a:pt x="0" y="894588"/>
                  </a:lnTo>
                  <a:lnTo>
                    <a:pt x="11907" y="951239"/>
                  </a:lnTo>
                  <a:lnTo>
                    <a:pt x="25146" y="978406"/>
                  </a:lnTo>
                  <a:lnTo>
                    <a:pt x="25146" y="178308"/>
                  </a:lnTo>
                  <a:lnTo>
                    <a:pt x="26670" y="162306"/>
                  </a:lnTo>
                  <a:lnTo>
                    <a:pt x="46548" y="106437"/>
                  </a:lnTo>
                  <a:lnTo>
                    <a:pt x="78485" y="67056"/>
                  </a:lnTo>
                  <a:lnTo>
                    <a:pt x="112187" y="43600"/>
                  </a:lnTo>
                  <a:lnTo>
                    <a:pt x="161487" y="27201"/>
                  </a:lnTo>
                  <a:lnTo>
                    <a:pt x="186690" y="25206"/>
                  </a:lnTo>
                  <a:lnTo>
                    <a:pt x="3769614" y="25284"/>
                  </a:lnTo>
                  <a:lnTo>
                    <a:pt x="3821547" y="37690"/>
                  </a:lnTo>
                  <a:lnTo>
                    <a:pt x="3860521" y="60843"/>
                  </a:lnTo>
                  <a:lnTo>
                    <a:pt x="3891435" y="93421"/>
                  </a:lnTo>
                  <a:lnTo>
                    <a:pt x="3912332" y="133479"/>
                  </a:lnTo>
                  <a:lnTo>
                    <a:pt x="3921252" y="179070"/>
                  </a:lnTo>
                  <a:lnTo>
                    <a:pt x="3921252" y="978758"/>
                  </a:lnTo>
                  <a:lnTo>
                    <a:pt x="3921500" y="978427"/>
                  </a:lnTo>
                  <a:lnTo>
                    <a:pt x="3938937" y="938208"/>
                  </a:lnTo>
                  <a:lnTo>
                    <a:pt x="3946398" y="893826"/>
                  </a:lnTo>
                  <a:close/>
                </a:path>
                <a:path w="3946525" h="1071880">
                  <a:moveTo>
                    <a:pt x="3921252" y="978758"/>
                  </a:moveTo>
                  <a:lnTo>
                    <a:pt x="3921252" y="893064"/>
                  </a:lnTo>
                  <a:lnTo>
                    <a:pt x="3920490" y="901446"/>
                  </a:lnTo>
                  <a:lnTo>
                    <a:pt x="3908672" y="947045"/>
                  </a:lnTo>
                  <a:lnTo>
                    <a:pt x="3885795" y="985760"/>
                  </a:lnTo>
                  <a:lnTo>
                    <a:pt x="3853512" y="1016153"/>
                  </a:lnTo>
                  <a:lnTo>
                    <a:pt x="3813472" y="1036788"/>
                  </a:lnTo>
                  <a:lnTo>
                    <a:pt x="3767328" y="1046226"/>
                  </a:lnTo>
                  <a:lnTo>
                    <a:pt x="186690" y="1046226"/>
                  </a:lnTo>
                  <a:lnTo>
                    <a:pt x="140611" y="1039341"/>
                  </a:lnTo>
                  <a:lnTo>
                    <a:pt x="99542" y="1020386"/>
                  </a:lnTo>
                  <a:lnTo>
                    <a:pt x="65510" y="991159"/>
                  </a:lnTo>
                  <a:lnTo>
                    <a:pt x="40543" y="953453"/>
                  </a:lnTo>
                  <a:lnTo>
                    <a:pt x="26670" y="909066"/>
                  </a:lnTo>
                  <a:lnTo>
                    <a:pt x="25146" y="892302"/>
                  </a:lnTo>
                  <a:lnTo>
                    <a:pt x="25146" y="978406"/>
                  </a:lnTo>
                  <a:lnTo>
                    <a:pt x="41032" y="1001495"/>
                  </a:lnTo>
                  <a:lnTo>
                    <a:pt x="60960" y="1023366"/>
                  </a:lnTo>
                  <a:lnTo>
                    <a:pt x="67818" y="1028700"/>
                  </a:lnTo>
                  <a:lnTo>
                    <a:pt x="75438" y="1034796"/>
                  </a:lnTo>
                  <a:lnTo>
                    <a:pt x="100652" y="1050574"/>
                  </a:lnTo>
                  <a:lnTo>
                    <a:pt x="128106" y="1062089"/>
                  </a:lnTo>
                  <a:lnTo>
                    <a:pt x="157039" y="1069102"/>
                  </a:lnTo>
                  <a:lnTo>
                    <a:pt x="186690" y="1071372"/>
                  </a:lnTo>
                  <a:lnTo>
                    <a:pt x="3769614" y="1071372"/>
                  </a:lnTo>
                  <a:lnTo>
                    <a:pt x="3778758" y="1070610"/>
                  </a:lnTo>
                  <a:lnTo>
                    <a:pt x="3822714" y="1060576"/>
                  </a:lnTo>
                  <a:lnTo>
                    <a:pt x="3862050" y="1040965"/>
                  </a:lnTo>
                  <a:lnTo>
                    <a:pt x="3895424" y="1013131"/>
                  </a:lnTo>
                  <a:lnTo>
                    <a:pt x="3921252" y="9787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Dikdörtgen 3"/>
          <p:cNvSpPr/>
          <p:nvPr/>
        </p:nvSpPr>
        <p:spPr>
          <a:xfrm>
            <a:off x="3124263" y="1812419"/>
            <a:ext cx="406920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-635" algn="ctr">
              <a:lnSpc>
                <a:spcPts val="2070"/>
              </a:lnSpc>
              <a:spcBef>
                <a:spcPts val="440"/>
              </a:spcBef>
            </a:pPr>
            <a:r>
              <a:rPr lang="tr-TR" spc="-5" dirty="0">
                <a:latin typeface="Times New Roman"/>
                <a:cs typeface="Times New Roman"/>
              </a:rPr>
              <a:t>Proje </a:t>
            </a:r>
            <a:r>
              <a:rPr lang="tr-TR" spc="-20" dirty="0">
                <a:latin typeface="Times New Roman"/>
                <a:cs typeface="Times New Roman"/>
              </a:rPr>
              <a:t>Tasarımı </a:t>
            </a:r>
            <a:r>
              <a:rPr lang="tr-TR" spc="-5" dirty="0">
                <a:latin typeface="Times New Roman"/>
                <a:cs typeface="Times New Roman"/>
              </a:rPr>
              <a:t>ve İşbirliği  Düzenlemelerinin Kalitesi (max.40  puan</a:t>
            </a:r>
            <a:r>
              <a:rPr lang="tr-TR" sz="1600" spc="-5" dirty="0">
                <a:latin typeface="Times New Roman"/>
                <a:cs typeface="Times New Roman"/>
              </a:rPr>
              <a:t>)</a:t>
            </a:r>
            <a:endParaRPr lang="tr-TR" sz="1600" dirty="0">
              <a:latin typeface="Times New Roman"/>
              <a:cs typeface="Times New Roman"/>
            </a:endParaRPr>
          </a:p>
        </p:txBody>
      </p:sp>
      <p:grpSp>
        <p:nvGrpSpPr>
          <p:cNvPr id="20" name="object 3"/>
          <p:cNvGrpSpPr/>
          <p:nvPr/>
        </p:nvGrpSpPr>
        <p:grpSpPr>
          <a:xfrm>
            <a:off x="3170682" y="1664207"/>
            <a:ext cx="3946525" cy="2749550"/>
            <a:chOff x="3170682" y="1664207"/>
            <a:chExt cx="3946525" cy="2749550"/>
          </a:xfrm>
        </p:grpSpPr>
        <p:sp>
          <p:nvSpPr>
            <p:cNvPr id="21" name="object 4"/>
            <p:cNvSpPr/>
            <p:nvPr/>
          </p:nvSpPr>
          <p:spPr>
            <a:xfrm>
              <a:off x="3528060" y="3351275"/>
              <a:ext cx="3291840" cy="1050290"/>
            </a:xfrm>
            <a:custGeom>
              <a:avLst/>
              <a:gdLst/>
              <a:ahLst/>
              <a:cxnLst/>
              <a:rect l="l" t="t" r="r" b="b"/>
              <a:pathLst>
                <a:path w="3291840" h="1050289">
                  <a:moveTo>
                    <a:pt x="3291840" y="874776"/>
                  </a:moveTo>
                  <a:lnTo>
                    <a:pt x="3291840" y="174497"/>
                  </a:lnTo>
                  <a:lnTo>
                    <a:pt x="3285634" y="127970"/>
                  </a:lnTo>
                  <a:lnTo>
                    <a:pt x="3268105" y="86247"/>
                  </a:lnTo>
                  <a:lnTo>
                    <a:pt x="3240881" y="50958"/>
                  </a:lnTo>
                  <a:lnTo>
                    <a:pt x="3205592" y="23734"/>
                  </a:lnTo>
                  <a:lnTo>
                    <a:pt x="3163869" y="6205"/>
                  </a:lnTo>
                  <a:lnTo>
                    <a:pt x="3117342" y="0"/>
                  </a:lnTo>
                  <a:lnTo>
                    <a:pt x="175260" y="0"/>
                  </a:lnTo>
                  <a:lnTo>
                    <a:pt x="128675" y="6205"/>
                  </a:lnTo>
                  <a:lnTo>
                    <a:pt x="86811" y="23734"/>
                  </a:lnTo>
                  <a:lnTo>
                    <a:pt x="51339" y="50958"/>
                  </a:lnTo>
                  <a:lnTo>
                    <a:pt x="23932" y="86247"/>
                  </a:lnTo>
                  <a:lnTo>
                    <a:pt x="6261" y="127970"/>
                  </a:lnTo>
                  <a:lnTo>
                    <a:pt x="0" y="174498"/>
                  </a:lnTo>
                  <a:lnTo>
                    <a:pt x="0" y="874776"/>
                  </a:lnTo>
                  <a:lnTo>
                    <a:pt x="6261" y="921360"/>
                  </a:lnTo>
                  <a:lnTo>
                    <a:pt x="23932" y="963224"/>
                  </a:lnTo>
                  <a:lnTo>
                    <a:pt x="51339" y="998696"/>
                  </a:lnTo>
                  <a:lnTo>
                    <a:pt x="86811" y="1026103"/>
                  </a:lnTo>
                  <a:lnTo>
                    <a:pt x="128675" y="1043774"/>
                  </a:lnTo>
                  <a:lnTo>
                    <a:pt x="175260" y="1050036"/>
                  </a:lnTo>
                  <a:lnTo>
                    <a:pt x="3117342" y="1050036"/>
                  </a:lnTo>
                  <a:lnTo>
                    <a:pt x="3163869" y="1043774"/>
                  </a:lnTo>
                  <a:lnTo>
                    <a:pt x="3205592" y="1026103"/>
                  </a:lnTo>
                  <a:lnTo>
                    <a:pt x="3240881" y="998696"/>
                  </a:lnTo>
                  <a:lnTo>
                    <a:pt x="3268105" y="963224"/>
                  </a:lnTo>
                  <a:lnTo>
                    <a:pt x="3285634" y="921360"/>
                  </a:lnTo>
                  <a:lnTo>
                    <a:pt x="3291840" y="874776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5"/>
            <p:cNvSpPr/>
            <p:nvPr/>
          </p:nvSpPr>
          <p:spPr>
            <a:xfrm>
              <a:off x="3515106" y="3338322"/>
              <a:ext cx="3317875" cy="1075690"/>
            </a:xfrm>
            <a:custGeom>
              <a:avLst/>
              <a:gdLst/>
              <a:ahLst/>
              <a:cxnLst/>
              <a:rect l="l" t="t" r="r" b="b"/>
              <a:pathLst>
                <a:path w="3317875" h="1075689">
                  <a:moveTo>
                    <a:pt x="3317748" y="896873"/>
                  </a:moveTo>
                  <a:lnTo>
                    <a:pt x="3317748" y="177545"/>
                  </a:lnTo>
                  <a:lnTo>
                    <a:pt x="3316986" y="168401"/>
                  </a:lnTo>
                  <a:lnTo>
                    <a:pt x="3306811" y="123986"/>
                  </a:lnTo>
                  <a:lnTo>
                    <a:pt x="3287169" y="84632"/>
                  </a:lnTo>
                  <a:lnTo>
                    <a:pt x="3259335" y="51449"/>
                  </a:lnTo>
                  <a:lnTo>
                    <a:pt x="3224586" y="25543"/>
                  </a:lnTo>
                  <a:lnTo>
                    <a:pt x="3184141" y="8015"/>
                  </a:lnTo>
                  <a:lnTo>
                    <a:pt x="3139440" y="0"/>
                  </a:lnTo>
                  <a:lnTo>
                    <a:pt x="187451" y="0"/>
                  </a:lnTo>
                  <a:lnTo>
                    <a:pt x="142471" y="5540"/>
                  </a:lnTo>
                  <a:lnTo>
                    <a:pt x="101377" y="21056"/>
                  </a:lnTo>
                  <a:lnTo>
                    <a:pt x="65489" y="45367"/>
                  </a:lnTo>
                  <a:lnTo>
                    <a:pt x="36130" y="77292"/>
                  </a:lnTo>
                  <a:lnTo>
                    <a:pt x="14621" y="115649"/>
                  </a:lnTo>
                  <a:lnTo>
                    <a:pt x="2285" y="159257"/>
                  </a:lnTo>
                  <a:lnTo>
                    <a:pt x="0" y="187451"/>
                  </a:lnTo>
                  <a:lnTo>
                    <a:pt x="0" y="887729"/>
                  </a:lnTo>
                  <a:lnTo>
                    <a:pt x="4572" y="925829"/>
                  </a:lnTo>
                  <a:lnTo>
                    <a:pt x="24965" y="980708"/>
                  </a:lnTo>
                  <a:lnTo>
                    <a:pt x="25908" y="982088"/>
                  </a:lnTo>
                  <a:lnTo>
                    <a:pt x="25908" y="179069"/>
                  </a:lnTo>
                  <a:lnTo>
                    <a:pt x="27432" y="162305"/>
                  </a:lnTo>
                  <a:lnTo>
                    <a:pt x="47305" y="106941"/>
                  </a:lnTo>
                  <a:lnTo>
                    <a:pt x="79247" y="67055"/>
                  </a:lnTo>
                  <a:lnTo>
                    <a:pt x="85343" y="62483"/>
                  </a:lnTo>
                  <a:lnTo>
                    <a:pt x="91439" y="57149"/>
                  </a:lnTo>
                  <a:lnTo>
                    <a:pt x="137336" y="33499"/>
                  </a:lnTo>
                  <a:lnTo>
                    <a:pt x="187452" y="25208"/>
                  </a:lnTo>
                  <a:lnTo>
                    <a:pt x="3130296" y="25145"/>
                  </a:lnTo>
                  <a:lnTo>
                    <a:pt x="3137916" y="25838"/>
                  </a:lnTo>
                  <a:lnTo>
                    <a:pt x="3147060" y="25907"/>
                  </a:lnTo>
                  <a:lnTo>
                    <a:pt x="3192804" y="37796"/>
                  </a:lnTo>
                  <a:lnTo>
                    <a:pt x="3231739" y="60853"/>
                  </a:lnTo>
                  <a:lnTo>
                    <a:pt x="3262356" y="93359"/>
                  </a:lnTo>
                  <a:lnTo>
                    <a:pt x="3283147" y="133592"/>
                  </a:lnTo>
                  <a:lnTo>
                    <a:pt x="3292602" y="179831"/>
                  </a:lnTo>
                  <a:lnTo>
                    <a:pt x="3292602" y="981282"/>
                  </a:lnTo>
                  <a:lnTo>
                    <a:pt x="3309747" y="941696"/>
                  </a:lnTo>
                  <a:lnTo>
                    <a:pt x="3317748" y="896873"/>
                  </a:lnTo>
                  <a:close/>
                </a:path>
                <a:path w="3317875" h="1075689">
                  <a:moveTo>
                    <a:pt x="3292602" y="981282"/>
                  </a:moveTo>
                  <a:lnTo>
                    <a:pt x="3292602" y="896111"/>
                  </a:lnTo>
                  <a:lnTo>
                    <a:pt x="3291840" y="904493"/>
                  </a:lnTo>
                  <a:lnTo>
                    <a:pt x="3279989" y="950206"/>
                  </a:lnTo>
                  <a:lnTo>
                    <a:pt x="3256925" y="989169"/>
                  </a:lnTo>
                  <a:lnTo>
                    <a:pt x="3224393" y="1019830"/>
                  </a:lnTo>
                  <a:lnTo>
                    <a:pt x="3184141" y="1040637"/>
                  </a:lnTo>
                  <a:lnTo>
                    <a:pt x="3138678" y="1049881"/>
                  </a:lnTo>
                  <a:lnTo>
                    <a:pt x="187452" y="1049923"/>
                  </a:lnTo>
                  <a:lnTo>
                    <a:pt x="141746" y="1043180"/>
                  </a:lnTo>
                  <a:lnTo>
                    <a:pt x="100399" y="1024226"/>
                  </a:lnTo>
                  <a:lnTo>
                    <a:pt x="66207" y="994908"/>
                  </a:lnTo>
                  <a:lnTo>
                    <a:pt x="41206" y="956959"/>
                  </a:lnTo>
                  <a:lnTo>
                    <a:pt x="27432" y="912113"/>
                  </a:lnTo>
                  <a:lnTo>
                    <a:pt x="25908" y="895350"/>
                  </a:lnTo>
                  <a:lnTo>
                    <a:pt x="25908" y="982088"/>
                  </a:lnTo>
                  <a:lnTo>
                    <a:pt x="61722" y="1026413"/>
                  </a:lnTo>
                  <a:lnTo>
                    <a:pt x="101622" y="1054399"/>
                  </a:lnTo>
                  <a:lnTo>
                    <a:pt x="158383" y="1072883"/>
                  </a:lnTo>
                  <a:lnTo>
                    <a:pt x="3140202" y="1075181"/>
                  </a:lnTo>
                  <a:lnTo>
                    <a:pt x="3149346" y="1074419"/>
                  </a:lnTo>
                  <a:lnTo>
                    <a:pt x="3193800" y="1064237"/>
                  </a:lnTo>
                  <a:lnTo>
                    <a:pt x="3233171" y="1044620"/>
                  </a:lnTo>
                  <a:lnTo>
                    <a:pt x="3266355" y="1016822"/>
                  </a:lnTo>
                  <a:lnTo>
                    <a:pt x="3292249" y="982096"/>
                  </a:lnTo>
                  <a:lnTo>
                    <a:pt x="3292602" y="9812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6"/>
            <p:cNvSpPr/>
            <p:nvPr/>
          </p:nvSpPr>
          <p:spPr>
            <a:xfrm>
              <a:off x="5140452" y="2722625"/>
              <a:ext cx="36830" cy="628650"/>
            </a:xfrm>
            <a:custGeom>
              <a:avLst/>
              <a:gdLst/>
              <a:ahLst/>
              <a:cxnLst/>
              <a:rect l="l" t="t" r="r" b="b"/>
              <a:pathLst>
                <a:path w="36829" h="628650">
                  <a:moveTo>
                    <a:pt x="36575" y="627888"/>
                  </a:moveTo>
                  <a:lnTo>
                    <a:pt x="25907" y="0"/>
                  </a:lnTo>
                  <a:lnTo>
                    <a:pt x="0" y="762"/>
                  </a:lnTo>
                  <a:lnTo>
                    <a:pt x="11429" y="628650"/>
                  </a:lnTo>
                  <a:lnTo>
                    <a:pt x="36575" y="627888"/>
                  </a:lnTo>
                  <a:close/>
                </a:path>
              </a:pathLst>
            </a:custGeom>
            <a:solidFill>
              <a:srgbClr val="9BBB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7"/>
            <p:cNvSpPr/>
            <p:nvPr/>
          </p:nvSpPr>
          <p:spPr>
            <a:xfrm>
              <a:off x="3182874" y="1676399"/>
              <a:ext cx="3922395" cy="1046480"/>
            </a:xfrm>
            <a:custGeom>
              <a:avLst/>
              <a:gdLst/>
              <a:ahLst/>
              <a:cxnLst/>
              <a:rect l="l" t="t" r="r" b="b"/>
              <a:pathLst>
                <a:path w="3922395" h="1046480">
                  <a:moveTo>
                    <a:pt x="3922014" y="872489"/>
                  </a:moveTo>
                  <a:lnTo>
                    <a:pt x="3922014" y="174497"/>
                  </a:lnTo>
                  <a:lnTo>
                    <a:pt x="3915755" y="128234"/>
                  </a:lnTo>
                  <a:lnTo>
                    <a:pt x="3898109" y="86585"/>
                  </a:lnTo>
                  <a:lnTo>
                    <a:pt x="3870769" y="51244"/>
                  </a:lnTo>
                  <a:lnTo>
                    <a:pt x="3835428" y="23904"/>
                  </a:lnTo>
                  <a:lnTo>
                    <a:pt x="3793779" y="6258"/>
                  </a:lnTo>
                  <a:lnTo>
                    <a:pt x="3747516" y="0"/>
                  </a:lnTo>
                  <a:lnTo>
                    <a:pt x="174498" y="0"/>
                  </a:lnTo>
                  <a:lnTo>
                    <a:pt x="128234" y="6258"/>
                  </a:lnTo>
                  <a:lnTo>
                    <a:pt x="86585" y="23904"/>
                  </a:lnTo>
                  <a:lnTo>
                    <a:pt x="51244" y="51244"/>
                  </a:lnTo>
                  <a:lnTo>
                    <a:pt x="23904" y="86585"/>
                  </a:lnTo>
                  <a:lnTo>
                    <a:pt x="6258" y="128234"/>
                  </a:lnTo>
                  <a:lnTo>
                    <a:pt x="0" y="174498"/>
                  </a:lnTo>
                  <a:lnTo>
                    <a:pt x="0" y="872490"/>
                  </a:lnTo>
                  <a:lnTo>
                    <a:pt x="6258" y="918696"/>
                  </a:lnTo>
                  <a:lnTo>
                    <a:pt x="23904" y="960204"/>
                  </a:lnTo>
                  <a:lnTo>
                    <a:pt x="51244" y="995362"/>
                  </a:lnTo>
                  <a:lnTo>
                    <a:pt x="86585" y="1022519"/>
                  </a:lnTo>
                  <a:lnTo>
                    <a:pt x="128234" y="1040024"/>
                  </a:lnTo>
                  <a:lnTo>
                    <a:pt x="174498" y="1046226"/>
                  </a:lnTo>
                  <a:lnTo>
                    <a:pt x="3747516" y="1046226"/>
                  </a:lnTo>
                  <a:lnTo>
                    <a:pt x="3793779" y="1040024"/>
                  </a:lnTo>
                  <a:lnTo>
                    <a:pt x="3835428" y="1022519"/>
                  </a:lnTo>
                  <a:lnTo>
                    <a:pt x="3870769" y="995362"/>
                  </a:lnTo>
                  <a:lnTo>
                    <a:pt x="3898109" y="960204"/>
                  </a:lnTo>
                  <a:lnTo>
                    <a:pt x="3915755" y="918696"/>
                  </a:lnTo>
                  <a:lnTo>
                    <a:pt x="3922014" y="872489"/>
                  </a:lnTo>
                  <a:close/>
                </a:path>
              </a:pathLst>
            </a:custGeom>
            <a:solidFill>
              <a:srgbClr val="BE83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8"/>
            <p:cNvSpPr/>
            <p:nvPr/>
          </p:nvSpPr>
          <p:spPr>
            <a:xfrm>
              <a:off x="3170682" y="1664207"/>
              <a:ext cx="3946525" cy="1071880"/>
            </a:xfrm>
            <a:custGeom>
              <a:avLst/>
              <a:gdLst/>
              <a:ahLst/>
              <a:cxnLst/>
              <a:rect l="l" t="t" r="r" b="b"/>
              <a:pathLst>
                <a:path w="3946525" h="1071880">
                  <a:moveTo>
                    <a:pt x="3946398" y="893826"/>
                  </a:moveTo>
                  <a:lnTo>
                    <a:pt x="3946398" y="176784"/>
                  </a:lnTo>
                  <a:lnTo>
                    <a:pt x="3945636" y="167640"/>
                  </a:lnTo>
                  <a:lnTo>
                    <a:pt x="3935660" y="123706"/>
                  </a:lnTo>
                  <a:lnTo>
                    <a:pt x="3916126" y="84474"/>
                  </a:lnTo>
                  <a:lnTo>
                    <a:pt x="3888357" y="51215"/>
                  </a:lnTo>
                  <a:lnTo>
                    <a:pt x="3853673" y="25202"/>
                  </a:lnTo>
                  <a:lnTo>
                    <a:pt x="3813398" y="7706"/>
                  </a:lnTo>
                  <a:lnTo>
                    <a:pt x="3768852" y="0"/>
                  </a:lnTo>
                  <a:lnTo>
                    <a:pt x="186689" y="0"/>
                  </a:lnTo>
                  <a:lnTo>
                    <a:pt x="141905" y="5329"/>
                  </a:lnTo>
                  <a:lnTo>
                    <a:pt x="100877" y="20754"/>
                  </a:lnTo>
                  <a:lnTo>
                    <a:pt x="64965" y="45029"/>
                  </a:lnTo>
                  <a:lnTo>
                    <a:pt x="35528" y="76908"/>
                  </a:lnTo>
                  <a:lnTo>
                    <a:pt x="13928" y="115145"/>
                  </a:lnTo>
                  <a:lnTo>
                    <a:pt x="1523" y="158496"/>
                  </a:lnTo>
                  <a:lnTo>
                    <a:pt x="0" y="177546"/>
                  </a:lnTo>
                  <a:lnTo>
                    <a:pt x="0" y="894588"/>
                  </a:lnTo>
                  <a:lnTo>
                    <a:pt x="11907" y="951239"/>
                  </a:lnTo>
                  <a:lnTo>
                    <a:pt x="25146" y="978406"/>
                  </a:lnTo>
                  <a:lnTo>
                    <a:pt x="25146" y="178308"/>
                  </a:lnTo>
                  <a:lnTo>
                    <a:pt x="26670" y="162306"/>
                  </a:lnTo>
                  <a:lnTo>
                    <a:pt x="46548" y="106437"/>
                  </a:lnTo>
                  <a:lnTo>
                    <a:pt x="78485" y="67056"/>
                  </a:lnTo>
                  <a:lnTo>
                    <a:pt x="112187" y="43600"/>
                  </a:lnTo>
                  <a:lnTo>
                    <a:pt x="161487" y="27201"/>
                  </a:lnTo>
                  <a:lnTo>
                    <a:pt x="186690" y="25206"/>
                  </a:lnTo>
                  <a:lnTo>
                    <a:pt x="3769614" y="25284"/>
                  </a:lnTo>
                  <a:lnTo>
                    <a:pt x="3821547" y="37690"/>
                  </a:lnTo>
                  <a:lnTo>
                    <a:pt x="3860521" y="60843"/>
                  </a:lnTo>
                  <a:lnTo>
                    <a:pt x="3891435" y="93421"/>
                  </a:lnTo>
                  <a:lnTo>
                    <a:pt x="3912332" y="133479"/>
                  </a:lnTo>
                  <a:lnTo>
                    <a:pt x="3921252" y="179070"/>
                  </a:lnTo>
                  <a:lnTo>
                    <a:pt x="3921252" y="978758"/>
                  </a:lnTo>
                  <a:lnTo>
                    <a:pt x="3921500" y="978427"/>
                  </a:lnTo>
                  <a:lnTo>
                    <a:pt x="3938937" y="938208"/>
                  </a:lnTo>
                  <a:lnTo>
                    <a:pt x="3946398" y="893826"/>
                  </a:lnTo>
                  <a:close/>
                </a:path>
                <a:path w="3946525" h="1071880">
                  <a:moveTo>
                    <a:pt x="3921252" y="978758"/>
                  </a:moveTo>
                  <a:lnTo>
                    <a:pt x="3921252" y="893064"/>
                  </a:lnTo>
                  <a:lnTo>
                    <a:pt x="3920490" y="901446"/>
                  </a:lnTo>
                  <a:lnTo>
                    <a:pt x="3908672" y="947045"/>
                  </a:lnTo>
                  <a:lnTo>
                    <a:pt x="3885795" y="985760"/>
                  </a:lnTo>
                  <a:lnTo>
                    <a:pt x="3853512" y="1016153"/>
                  </a:lnTo>
                  <a:lnTo>
                    <a:pt x="3813472" y="1036788"/>
                  </a:lnTo>
                  <a:lnTo>
                    <a:pt x="3767328" y="1046226"/>
                  </a:lnTo>
                  <a:lnTo>
                    <a:pt x="186690" y="1046226"/>
                  </a:lnTo>
                  <a:lnTo>
                    <a:pt x="140611" y="1039341"/>
                  </a:lnTo>
                  <a:lnTo>
                    <a:pt x="99542" y="1020386"/>
                  </a:lnTo>
                  <a:lnTo>
                    <a:pt x="65510" y="991159"/>
                  </a:lnTo>
                  <a:lnTo>
                    <a:pt x="40543" y="953453"/>
                  </a:lnTo>
                  <a:lnTo>
                    <a:pt x="26670" y="909066"/>
                  </a:lnTo>
                  <a:lnTo>
                    <a:pt x="25146" y="892302"/>
                  </a:lnTo>
                  <a:lnTo>
                    <a:pt x="25146" y="978406"/>
                  </a:lnTo>
                  <a:lnTo>
                    <a:pt x="41032" y="1001495"/>
                  </a:lnTo>
                  <a:lnTo>
                    <a:pt x="60960" y="1023366"/>
                  </a:lnTo>
                  <a:lnTo>
                    <a:pt x="67818" y="1028700"/>
                  </a:lnTo>
                  <a:lnTo>
                    <a:pt x="75438" y="1034796"/>
                  </a:lnTo>
                  <a:lnTo>
                    <a:pt x="100652" y="1050574"/>
                  </a:lnTo>
                  <a:lnTo>
                    <a:pt x="128106" y="1062089"/>
                  </a:lnTo>
                  <a:lnTo>
                    <a:pt x="157039" y="1069102"/>
                  </a:lnTo>
                  <a:lnTo>
                    <a:pt x="186690" y="1071372"/>
                  </a:lnTo>
                  <a:lnTo>
                    <a:pt x="3769614" y="1071372"/>
                  </a:lnTo>
                  <a:lnTo>
                    <a:pt x="3778758" y="1070610"/>
                  </a:lnTo>
                  <a:lnTo>
                    <a:pt x="3822714" y="1060576"/>
                  </a:lnTo>
                  <a:lnTo>
                    <a:pt x="3862050" y="1040965"/>
                  </a:lnTo>
                  <a:lnTo>
                    <a:pt x="3895424" y="1013131"/>
                  </a:lnTo>
                  <a:lnTo>
                    <a:pt x="3921252" y="9787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9"/>
          <p:cNvSpPr txBox="1"/>
          <p:nvPr/>
        </p:nvSpPr>
        <p:spPr>
          <a:xfrm>
            <a:off x="3343152" y="1746757"/>
            <a:ext cx="3600450" cy="8559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indent="-635" algn="ctr">
              <a:lnSpc>
                <a:spcPts val="2070"/>
              </a:lnSpc>
              <a:spcBef>
                <a:spcPts val="440"/>
              </a:spcBef>
            </a:pPr>
            <a:r>
              <a:rPr sz="2000" spc="-5" dirty="0">
                <a:latin typeface="Times New Roman"/>
                <a:cs typeface="Times New Roman"/>
              </a:rPr>
              <a:t>Proje </a:t>
            </a:r>
            <a:r>
              <a:rPr sz="2000" spc="-20" dirty="0">
                <a:latin typeface="Times New Roman"/>
                <a:cs typeface="Times New Roman"/>
              </a:rPr>
              <a:t>Tasarımı </a:t>
            </a:r>
            <a:r>
              <a:rPr sz="2000" spc="-5" dirty="0">
                <a:latin typeface="Times New Roman"/>
                <a:cs typeface="Times New Roman"/>
              </a:rPr>
              <a:t>ve İşbirliği  Düzenlemelerinin Kalitesi (max.40  puan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27" name="object 10"/>
          <p:cNvGrpSpPr/>
          <p:nvPr/>
        </p:nvGrpSpPr>
        <p:grpSpPr>
          <a:xfrm>
            <a:off x="6083808" y="4389882"/>
            <a:ext cx="3068955" cy="1397000"/>
            <a:chOff x="6083808" y="4389882"/>
            <a:chExt cx="3068955" cy="1397000"/>
          </a:xfrm>
        </p:grpSpPr>
        <p:sp>
          <p:nvSpPr>
            <p:cNvPr id="28" name="object 11"/>
            <p:cNvSpPr/>
            <p:nvPr/>
          </p:nvSpPr>
          <p:spPr>
            <a:xfrm>
              <a:off x="6083808" y="4389882"/>
              <a:ext cx="959485" cy="565150"/>
            </a:xfrm>
            <a:custGeom>
              <a:avLst/>
              <a:gdLst/>
              <a:ahLst/>
              <a:cxnLst/>
              <a:rect l="l" t="t" r="r" b="b"/>
              <a:pathLst>
                <a:path w="959484" h="565150">
                  <a:moveTo>
                    <a:pt x="959357" y="542543"/>
                  </a:moveTo>
                  <a:lnTo>
                    <a:pt x="12953" y="0"/>
                  </a:lnTo>
                  <a:lnTo>
                    <a:pt x="0" y="22098"/>
                  </a:lnTo>
                  <a:lnTo>
                    <a:pt x="946403" y="564641"/>
                  </a:lnTo>
                  <a:lnTo>
                    <a:pt x="959357" y="542543"/>
                  </a:lnTo>
                  <a:close/>
                </a:path>
              </a:pathLst>
            </a:custGeom>
            <a:solidFill>
              <a:srgbClr val="9BBB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2"/>
            <p:cNvSpPr/>
            <p:nvPr/>
          </p:nvSpPr>
          <p:spPr>
            <a:xfrm>
              <a:off x="6383274" y="4943856"/>
              <a:ext cx="2756535" cy="830580"/>
            </a:xfrm>
            <a:custGeom>
              <a:avLst/>
              <a:gdLst/>
              <a:ahLst/>
              <a:cxnLst/>
              <a:rect l="l" t="t" r="r" b="b"/>
              <a:pathLst>
                <a:path w="2756534" h="830579">
                  <a:moveTo>
                    <a:pt x="2756154" y="691896"/>
                  </a:moveTo>
                  <a:lnTo>
                    <a:pt x="2756154" y="137922"/>
                  </a:lnTo>
                  <a:lnTo>
                    <a:pt x="2749125" y="94317"/>
                  </a:lnTo>
                  <a:lnTo>
                    <a:pt x="2729551" y="56455"/>
                  </a:lnTo>
                  <a:lnTo>
                    <a:pt x="2699698" y="26602"/>
                  </a:lnTo>
                  <a:lnTo>
                    <a:pt x="2661836" y="7028"/>
                  </a:lnTo>
                  <a:lnTo>
                    <a:pt x="2618232" y="0"/>
                  </a:lnTo>
                  <a:lnTo>
                    <a:pt x="138684" y="0"/>
                  </a:lnTo>
                  <a:lnTo>
                    <a:pt x="94707" y="7028"/>
                  </a:lnTo>
                  <a:lnTo>
                    <a:pt x="56619" y="26602"/>
                  </a:lnTo>
                  <a:lnTo>
                    <a:pt x="26651" y="56455"/>
                  </a:lnTo>
                  <a:lnTo>
                    <a:pt x="7034" y="94317"/>
                  </a:lnTo>
                  <a:lnTo>
                    <a:pt x="0" y="137922"/>
                  </a:lnTo>
                  <a:lnTo>
                    <a:pt x="0" y="691896"/>
                  </a:lnTo>
                  <a:lnTo>
                    <a:pt x="7034" y="735579"/>
                  </a:lnTo>
                  <a:lnTo>
                    <a:pt x="26651" y="773631"/>
                  </a:lnTo>
                  <a:lnTo>
                    <a:pt x="56619" y="803708"/>
                  </a:lnTo>
                  <a:lnTo>
                    <a:pt x="94707" y="823472"/>
                  </a:lnTo>
                  <a:lnTo>
                    <a:pt x="138684" y="830580"/>
                  </a:lnTo>
                  <a:lnTo>
                    <a:pt x="2618232" y="830580"/>
                  </a:lnTo>
                  <a:lnTo>
                    <a:pt x="2661836" y="823472"/>
                  </a:lnTo>
                  <a:lnTo>
                    <a:pt x="2699698" y="803708"/>
                  </a:lnTo>
                  <a:lnTo>
                    <a:pt x="2729551" y="773631"/>
                  </a:lnTo>
                  <a:lnTo>
                    <a:pt x="2749125" y="735579"/>
                  </a:lnTo>
                  <a:lnTo>
                    <a:pt x="2756154" y="691896"/>
                  </a:lnTo>
                  <a:close/>
                </a:path>
              </a:pathLst>
            </a:custGeom>
            <a:solidFill>
              <a:srgbClr val="BDB2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13"/>
            <p:cNvSpPr/>
            <p:nvPr/>
          </p:nvSpPr>
          <p:spPr>
            <a:xfrm>
              <a:off x="6370320" y="4930902"/>
              <a:ext cx="2782570" cy="855980"/>
            </a:xfrm>
            <a:custGeom>
              <a:avLst/>
              <a:gdLst/>
              <a:ahLst/>
              <a:cxnLst/>
              <a:rect l="l" t="t" r="r" b="b"/>
              <a:pathLst>
                <a:path w="2782570" h="855979">
                  <a:moveTo>
                    <a:pt x="762" y="713232"/>
                  </a:moveTo>
                  <a:lnTo>
                    <a:pt x="761" y="143256"/>
                  </a:lnTo>
                  <a:lnTo>
                    <a:pt x="0" y="150876"/>
                  </a:lnTo>
                  <a:lnTo>
                    <a:pt x="0" y="704850"/>
                  </a:lnTo>
                  <a:lnTo>
                    <a:pt x="762" y="713232"/>
                  </a:lnTo>
                  <a:close/>
                </a:path>
                <a:path w="2782570" h="855979">
                  <a:moveTo>
                    <a:pt x="2782062" y="712470"/>
                  </a:moveTo>
                  <a:lnTo>
                    <a:pt x="2782062" y="143256"/>
                  </a:lnTo>
                  <a:lnTo>
                    <a:pt x="2781300" y="135636"/>
                  </a:lnTo>
                  <a:lnTo>
                    <a:pt x="2770861" y="93596"/>
                  </a:lnTo>
                  <a:lnTo>
                    <a:pt x="2749145" y="57018"/>
                  </a:lnTo>
                  <a:lnTo>
                    <a:pt x="2718323" y="27895"/>
                  </a:lnTo>
                  <a:lnTo>
                    <a:pt x="2680566" y="8224"/>
                  </a:lnTo>
                  <a:lnTo>
                    <a:pt x="2638044" y="0"/>
                  </a:lnTo>
                  <a:lnTo>
                    <a:pt x="150876" y="0"/>
                  </a:lnTo>
                  <a:lnTo>
                    <a:pt x="108551" y="5928"/>
                  </a:lnTo>
                  <a:lnTo>
                    <a:pt x="70024" y="23858"/>
                  </a:lnTo>
                  <a:lnTo>
                    <a:pt x="37801" y="51625"/>
                  </a:lnTo>
                  <a:lnTo>
                    <a:pt x="14386" y="87065"/>
                  </a:lnTo>
                  <a:lnTo>
                    <a:pt x="2285" y="128016"/>
                  </a:lnTo>
                  <a:lnTo>
                    <a:pt x="761" y="135636"/>
                  </a:lnTo>
                  <a:lnTo>
                    <a:pt x="762" y="720852"/>
                  </a:lnTo>
                  <a:lnTo>
                    <a:pt x="2286" y="728472"/>
                  </a:lnTo>
                  <a:lnTo>
                    <a:pt x="3048" y="735330"/>
                  </a:lnTo>
                  <a:lnTo>
                    <a:pt x="10590" y="759806"/>
                  </a:lnTo>
                  <a:lnTo>
                    <a:pt x="22045" y="782888"/>
                  </a:lnTo>
                  <a:lnTo>
                    <a:pt x="25908" y="788215"/>
                  </a:lnTo>
                  <a:lnTo>
                    <a:pt x="25908" y="137922"/>
                  </a:lnTo>
                  <a:lnTo>
                    <a:pt x="27432" y="131826"/>
                  </a:lnTo>
                  <a:lnTo>
                    <a:pt x="44038" y="85605"/>
                  </a:lnTo>
                  <a:lnTo>
                    <a:pt x="71627" y="53340"/>
                  </a:lnTo>
                  <a:lnTo>
                    <a:pt x="105225" y="33945"/>
                  </a:lnTo>
                  <a:lnTo>
                    <a:pt x="150876" y="25188"/>
                  </a:lnTo>
                  <a:lnTo>
                    <a:pt x="2638806" y="25241"/>
                  </a:lnTo>
                  <a:lnTo>
                    <a:pt x="2687206" y="38468"/>
                  </a:lnTo>
                  <a:lnTo>
                    <a:pt x="2722454" y="64679"/>
                  </a:lnTo>
                  <a:lnTo>
                    <a:pt x="2746549" y="101222"/>
                  </a:lnTo>
                  <a:lnTo>
                    <a:pt x="2756154" y="144780"/>
                  </a:lnTo>
                  <a:lnTo>
                    <a:pt x="2756916" y="151638"/>
                  </a:lnTo>
                  <a:lnTo>
                    <a:pt x="2756916" y="786368"/>
                  </a:lnTo>
                  <a:lnTo>
                    <a:pt x="2773431" y="754916"/>
                  </a:lnTo>
                  <a:lnTo>
                    <a:pt x="2782062" y="712470"/>
                  </a:lnTo>
                  <a:close/>
                </a:path>
                <a:path w="2782570" h="855979">
                  <a:moveTo>
                    <a:pt x="2756916" y="786368"/>
                  </a:moveTo>
                  <a:lnTo>
                    <a:pt x="2756916" y="704850"/>
                  </a:lnTo>
                  <a:lnTo>
                    <a:pt x="2756154" y="711708"/>
                  </a:lnTo>
                  <a:lnTo>
                    <a:pt x="2756154" y="717804"/>
                  </a:lnTo>
                  <a:lnTo>
                    <a:pt x="2743339" y="761240"/>
                  </a:lnTo>
                  <a:lnTo>
                    <a:pt x="2717430" y="796123"/>
                  </a:lnTo>
                  <a:lnTo>
                    <a:pt x="2681164" y="820039"/>
                  </a:lnTo>
                  <a:lnTo>
                    <a:pt x="2637282" y="830580"/>
                  </a:lnTo>
                  <a:lnTo>
                    <a:pt x="151638" y="830580"/>
                  </a:lnTo>
                  <a:lnTo>
                    <a:pt x="107237" y="822519"/>
                  </a:lnTo>
                  <a:lnTo>
                    <a:pt x="69656" y="800395"/>
                  </a:lnTo>
                  <a:lnTo>
                    <a:pt x="41824" y="766693"/>
                  </a:lnTo>
                  <a:lnTo>
                    <a:pt x="26670" y="723900"/>
                  </a:lnTo>
                  <a:lnTo>
                    <a:pt x="25908" y="717042"/>
                  </a:lnTo>
                  <a:lnTo>
                    <a:pt x="25908" y="788215"/>
                  </a:lnTo>
                  <a:lnTo>
                    <a:pt x="55626" y="821436"/>
                  </a:lnTo>
                  <a:lnTo>
                    <a:pt x="96009" y="845358"/>
                  </a:lnTo>
                  <a:lnTo>
                    <a:pt x="133119" y="854699"/>
                  </a:lnTo>
                  <a:lnTo>
                    <a:pt x="2638806" y="855726"/>
                  </a:lnTo>
                  <a:lnTo>
                    <a:pt x="2646426" y="854964"/>
                  </a:lnTo>
                  <a:lnTo>
                    <a:pt x="2688432" y="844454"/>
                  </a:lnTo>
                  <a:lnTo>
                    <a:pt x="2724807" y="822929"/>
                  </a:lnTo>
                  <a:lnTo>
                    <a:pt x="2753743" y="792409"/>
                  </a:lnTo>
                  <a:lnTo>
                    <a:pt x="2756916" y="7863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14"/>
          <p:cNvSpPr txBox="1"/>
          <p:nvPr/>
        </p:nvSpPr>
        <p:spPr>
          <a:xfrm>
            <a:off x="6471158" y="5005832"/>
            <a:ext cx="2581910" cy="65087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440055" marR="5080" indent="-427990">
              <a:lnSpc>
                <a:spcPts val="2280"/>
              </a:lnSpc>
              <a:spcBef>
                <a:spcPts val="475"/>
              </a:spcBef>
            </a:pPr>
            <a:r>
              <a:rPr sz="2200" dirty="0">
                <a:latin typeface="Times New Roman"/>
                <a:cs typeface="Times New Roman"/>
              </a:rPr>
              <a:t>Etki ve</a:t>
            </a:r>
            <a:r>
              <a:rPr sz="2200" spc="-1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Yaygınlaştırma  </a:t>
            </a:r>
            <a:r>
              <a:rPr sz="2200" dirty="0">
                <a:latin typeface="Times New Roman"/>
                <a:cs typeface="Times New Roman"/>
              </a:rPr>
              <a:t>(max. 20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puan)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32" name="object 15"/>
          <p:cNvGrpSpPr/>
          <p:nvPr/>
        </p:nvGrpSpPr>
        <p:grpSpPr>
          <a:xfrm>
            <a:off x="1016508" y="4389882"/>
            <a:ext cx="3213735" cy="1431925"/>
            <a:chOff x="1016508" y="4389882"/>
            <a:chExt cx="3213735" cy="1431925"/>
          </a:xfrm>
        </p:grpSpPr>
        <p:sp>
          <p:nvSpPr>
            <p:cNvPr id="33" name="object 16"/>
            <p:cNvSpPr/>
            <p:nvPr/>
          </p:nvSpPr>
          <p:spPr>
            <a:xfrm>
              <a:off x="1028700" y="4389881"/>
              <a:ext cx="3201670" cy="1419225"/>
            </a:xfrm>
            <a:custGeom>
              <a:avLst/>
              <a:gdLst/>
              <a:ahLst/>
              <a:cxnLst/>
              <a:rect l="l" t="t" r="r" b="b"/>
              <a:pathLst>
                <a:path w="3201670" h="1419225">
                  <a:moveTo>
                    <a:pt x="3201162" y="22098"/>
                  </a:moveTo>
                  <a:lnTo>
                    <a:pt x="3188970" y="0"/>
                  </a:lnTo>
                  <a:lnTo>
                    <a:pt x="2144268" y="577596"/>
                  </a:lnTo>
                  <a:lnTo>
                    <a:pt x="2150148" y="588264"/>
                  </a:lnTo>
                  <a:lnTo>
                    <a:pt x="138684" y="588264"/>
                  </a:lnTo>
                  <a:lnTo>
                    <a:pt x="94996" y="595376"/>
                  </a:lnTo>
                  <a:lnTo>
                    <a:pt x="56946" y="615137"/>
                  </a:lnTo>
                  <a:lnTo>
                    <a:pt x="26860" y="645223"/>
                  </a:lnTo>
                  <a:lnTo>
                    <a:pt x="7099" y="683272"/>
                  </a:lnTo>
                  <a:lnTo>
                    <a:pt x="0" y="726948"/>
                  </a:lnTo>
                  <a:lnTo>
                    <a:pt x="0" y="1280922"/>
                  </a:lnTo>
                  <a:lnTo>
                    <a:pt x="7099" y="1324533"/>
                  </a:lnTo>
                  <a:lnTo>
                    <a:pt x="26860" y="1362392"/>
                  </a:lnTo>
                  <a:lnTo>
                    <a:pt x="56946" y="1392250"/>
                  </a:lnTo>
                  <a:lnTo>
                    <a:pt x="94996" y="1411820"/>
                  </a:lnTo>
                  <a:lnTo>
                    <a:pt x="138684" y="1418844"/>
                  </a:lnTo>
                  <a:lnTo>
                    <a:pt x="2658618" y="1418844"/>
                  </a:lnTo>
                  <a:lnTo>
                    <a:pt x="2702217" y="1411820"/>
                  </a:lnTo>
                  <a:lnTo>
                    <a:pt x="2740075" y="1392250"/>
                  </a:lnTo>
                  <a:lnTo>
                    <a:pt x="2769933" y="1362392"/>
                  </a:lnTo>
                  <a:lnTo>
                    <a:pt x="2789504" y="1324533"/>
                  </a:lnTo>
                  <a:lnTo>
                    <a:pt x="2796540" y="1280922"/>
                  </a:lnTo>
                  <a:lnTo>
                    <a:pt x="2796540" y="726948"/>
                  </a:lnTo>
                  <a:lnTo>
                    <a:pt x="2789504" y="683272"/>
                  </a:lnTo>
                  <a:lnTo>
                    <a:pt x="2769933" y="645223"/>
                  </a:lnTo>
                  <a:lnTo>
                    <a:pt x="2740075" y="615137"/>
                  </a:lnTo>
                  <a:lnTo>
                    <a:pt x="2702217" y="595376"/>
                  </a:lnTo>
                  <a:lnTo>
                    <a:pt x="2658618" y="588264"/>
                  </a:lnTo>
                  <a:lnTo>
                    <a:pt x="2177123" y="588264"/>
                  </a:lnTo>
                  <a:lnTo>
                    <a:pt x="3201162" y="22098"/>
                  </a:lnTo>
                  <a:close/>
                </a:path>
              </a:pathLst>
            </a:custGeom>
            <a:solidFill>
              <a:srgbClr val="9BBB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7"/>
            <p:cNvSpPr/>
            <p:nvPr/>
          </p:nvSpPr>
          <p:spPr>
            <a:xfrm>
              <a:off x="1016508" y="4965954"/>
              <a:ext cx="2821940" cy="855980"/>
            </a:xfrm>
            <a:custGeom>
              <a:avLst/>
              <a:gdLst/>
              <a:ahLst/>
              <a:cxnLst/>
              <a:rect l="l" t="t" r="r" b="b"/>
              <a:pathLst>
                <a:path w="2821940" h="855979">
                  <a:moveTo>
                    <a:pt x="2821686" y="712469"/>
                  </a:moveTo>
                  <a:lnTo>
                    <a:pt x="2821686" y="142493"/>
                  </a:lnTo>
                  <a:lnTo>
                    <a:pt x="2820924" y="134873"/>
                  </a:lnTo>
                  <a:lnTo>
                    <a:pt x="2810098" y="92828"/>
                  </a:lnTo>
                  <a:lnTo>
                    <a:pt x="2788692" y="56643"/>
                  </a:lnTo>
                  <a:lnTo>
                    <a:pt x="2758448" y="27993"/>
                  </a:lnTo>
                  <a:lnTo>
                    <a:pt x="2721112" y="8553"/>
                  </a:lnTo>
                  <a:lnTo>
                    <a:pt x="2678430" y="0"/>
                  </a:lnTo>
                  <a:lnTo>
                    <a:pt x="150876" y="0"/>
                  </a:lnTo>
                  <a:lnTo>
                    <a:pt x="107823" y="6044"/>
                  </a:lnTo>
                  <a:lnTo>
                    <a:pt x="69447" y="23629"/>
                  </a:lnTo>
                  <a:lnTo>
                    <a:pt x="37662" y="50994"/>
                  </a:lnTo>
                  <a:lnTo>
                    <a:pt x="14382" y="86376"/>
                  </a:lnTo>
                  <a:lnTo>
                    <a:pt x="1523" y="128015"/>
                  </a:lnTo>
                  <a:lnTo>
                    <a:pt x="0" y="143255"/>
                  </a:lnTo>
                  <a:lnTo>
                    <a:pt x="0" y="712469"/>
                  </a:lnTo>
                  <a:lnTo>
                    <a:pt x="10252" y="759340"/>
                  </a:lnTo>
                  <a:lnTo>
                    <a:pt x="25146" y="787650"/>
                  </a:lnTo>
                  <a:lnTo>
                    <a:pt x="25146" y="144017"/>
                  </a:lnTo>
                  <a:lnTo>
                    <a:pt x="26670" y="131825"/>
                  </a:lnTo>
                  <a:lnTo>
                    <a:pt x="43634" y="85348"/>
                  </a:lnTo>
                  <a:lnTo>
                    <a:pt x="71627" y="53339"/>
                  </a:lnTo>
                  <a:lnTo>
                    <a:pt x="105388" y="33586"/>
                  </a:lnTo>
                  <a:lnTo>
                    <a:pt x="150876" y="25145"/>
                  </a:lnTo>
                  <a:lnTo>
                    <a:pt x="2678430" y="25241"/>
                  </a:lnTo>
                  <a:lnTo>
                    <a:pt x="2726606" y="38297"/>
                  </a:lnTo>
                  <a:lnTo>
                    <a:pt x="2761988" y="64650"/>
                  </a:lnTo>
                  <a:lnTo>
                    <a:pt x="2786260" y="101351"/>
                  </a:lnTo>
                  <a:lnTo>
                    <a:pt x="2795778" y="144779"/>
                  </a:lnTo>
                  <a:lnTo>
                    <a:pt x="2796540" y="151637"/>
                  </a:lnTo>
                  <a:lnTo>
                    <a:pt x="2796540" y="786559"/>
                  </a:lnTo>
                  <a:lnTo>
                    <a:pt x="2813244" y="754812"/>
                  </a:lnTo>
                  <a:lnTo>
                    <a:pt x="2821686" y="712469"/>
                  </a:lnTo>
                  <a:close/>
                </a:path>
                <a:path w="2821940" h="855979">
                  <a:moveTo>
                    <a:pt x="2796540" y="786559"/>
                  </a:moveTo>
                  <a:lnTo>
                    <a:pt x="2796540" y="704849"/>
                  </a:lnTo>
                  <a:lnTo>
                    <a:pt x="2795778" y="711707"/>
                  </a:lnTo>
                  <a:lnTo>
                    <a:pt x="2795778" y="717803"/>
                  </a:lnTo>
                  <a:lnTo>
                    <a:pt x="2782894" y="761385"/>
                  </a:lnTo>
                  <a:lnTo>
                    <a:pt x="2757077" y="796166"/>
                  </a:lnTo>
                  <a:lnTo>
                    <a:pt x="2720893" y="819959"/>
                  </a:lnTo>
                  <a:lnTo>
                    <a:pt x="2676906" y="830579"/>
                  </a:lnTo>
                  <a:lnTo>
                    <a:pt x="150876" y="830580"/>
                  </a:lnTo>
                  <a:lnTo>
                    <a:pt x="106435" y="822241"/>
                  </a:lnTo>
                  <a:lnTo>
                    <a:pt x="68727" y="799799"/>
                  </a:lnTo>
                  <a:lnTo>
                    <a:pt x="41042" y="765887"/>
                  </a:lnTo>
                  <a:lnTo>
                    <a:pt x="26670" y="723138"/>
                  </a:lnTo>
                  <a:lnTo>
                    <a:pt x="25146" y="710946"/>
                  </a:lnTo>
                  <a:lnTo>
                    <a:pt x="25146" y="787650"/>
                  </a:lnTo>
                  <a:lnTo>
                    <a:pt x="55626" y="821435"/>
                  </a:lnTo>
                  <a:lnTo>
                    <a:pt x="94977" y="845151"/>
                  </a:lnTo>
                  <a:lnTo>
                    <a:pt x="133324" y="854791"/>
                  </a:lnTo>
                  <a:lnTo>
                    <a:pt x="150876" y="855726"/>
                  </a:lnTo>
                  <a:lnTo>
                    <a:pt x="2678430" y="855725"/>
                  </a:lnTo>
                  <a:lnTo>
                    <a:pt x="2686050" y="854963"/>
                  </a:lnTo>
                  <a:lnTo>
                    <a:pt x="2727934" y="844533"/>
                  </a:lnTo>
                  <a:lnTo>
                    <a:pt x="2764404" y="822956"/>
                  </a:lnTo>
                  <a:lnTo>
                    <a:pt x="2793495" y="792345"/>
                  </a:lnTo>
                  <a:lnTo>
                    <a:pt x="2796540" y="7865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18"/>
          <p:cNvSpPr txBox="1"/>
          <p:nvPr/>
        </p:nvSpPr>
        <p:spPr>
          <a:xfrm>
            <a:off x="1339850" y="5040884"/>
            <a:ext cx="2176145" cy="65087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36854" marR="5080" indent="-224790">
              <a:lnSpc>
                <a:spcPts val="2280"/>
              </a:lnSpc>
              <a:spcBef>
                <a:spcPts val="475"/>
              </a:spcBef>
            </a:pPr>
            <a:r>
              <a:rPr sz="2200" dirty="0">
                <a:latin typeface="Times New Roman"/>
                <a:cs typeface="Times New Roman"/>
              </a:rPr>
              <a:t>Stratejinin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İlgililiği  (max. 40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puan)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6" name="object 19"/>
          <p:cNvSpPr txBox="1"/>
          <p:nvPr/>
        </p:nvSpPr>
        <p:spPr>
          <a:xfrm>
            <a:off x="3730255" y="3377438"/>
            <a:ext cx="282892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Kalite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Değerlendirmesi</a:t>
            </a: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*Her bölge için toplam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≥60</a:t>
            </a: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*Her kriter için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%50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7" name="object 25"/>
          <p:cNvSpPr txBox="1"/>
          <p:nvPr/>
        </p:nvSpPr>
        <p:spPr>
          <a:xfrm>
            <a:off x="7117207" y="1741152"/>
            <a:ext cx="11417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TÜM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PROJE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-1270" algn="ctr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için yalnız </a:t>
            </a:r>
            <a:r>
              <a:rPr sz="1400" spc="-10" dirty="0">
                <a:latin typeface="Times New Roman"/>
                <a:cs typeface="Times New Roman"/>
              </a:rPr>
              <a:t>BİR  kez      </a:t>
            </a:r>
            <a:r>
              <a:rPr sz="1400" spc="-5" dirty="0">
                <a:latin typeface="Times New Roman"/>
                <a:cs typeface="Times New Roman"/>
              </a:rPr>
              <a:t>cevaplanacaktır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8" name="object 31"/>
          <p:cNvSpPr txBox="1"/>
          <p:nvPr/>
        </p:nvSpPr>
        <p:spPr>
          <a:xfrm>
            <a:off x="4473954" y="5126227"/>
            <a:ext cx="1176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604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Her bölge için  cevaplanacaktı</a:t>
            </a:r>
            <a:r>
              <a:rPr sz="1400" spc="-85" dirty="0">
                <a:latin typeface="Times New Roman"/>
                <a:cs typeface="Times New Roman"/>
              </a:rPr>
              <a:t>r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  <p:pic>
        <p:nvPicPr>
          <p:cNvPr id="40" name="Resim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33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8"/>
          <p:cNvSpPr txBox="1">
            <a:spLocks/>
          </p:cNvSpPr>
          <p:nvPr/>
        </p:nvSpPr>
        <p:spPr>
          <a:xfrm>
            <a:off x="1162796" y="930753"/>
            <a:ext cx="5527675" cy="39116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2400" spc="-60" dirty="0">
                <a:solidFill>
                  <a:srgbClr val="FF0000"/>
                </a:solidFill>
                <a:latin typeface="Arial"/>
                <a:cs typeface="Arial"/>
              </a:rPr>
              <a:t>Yeni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Erasmus+ Programının</a:t>
            </a:r>
            <a:r>
              <a:rPr lang="tr-TR"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Öncelikleri-I</a:t>
            </a:r>
            <a:endParaRPr lang="tr-TR"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858266" y="1651508"/>
            <a:ext cx="45402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761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F6228"/>
                </a:solidFill>
                <a:latin typeface="Times New Roman"/>
                <a:cs typeface="Times New Roman"/>
              </a:rPr>
              <a:t>Dahil Etme ve</a:t>
            </a:r>
            <a:r>
              <a:rPr sz="1800" b="1" spc="-20" dirty="0">
                <a:solidFill>
                  <a:srgbClr val="4F6228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F6228"/>
                </a:solidFill>
                <a:latin typeface="Times New Roman"/>
                <a:cs typeface="Times New Roman"/>
              </a:rPr>
              <a:t>Çeşitlilik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"/>
              <a:tabLst>
                <a:tab pos="298450" algn="l"/>
              </a:tabLst>
            </a:pPr>
            <a:r>
              <a:rPr sz="1800" spc="-5" dirty="0">
                <a:latin typeface="Times New Roman"/>
                <a:cs typeface="Times New Roman"/>
              </a:rPr>
              <a:t>Herkese eşit fırsat </a:t>
            </a:r>
            <a:r>
              <a:rPr sz="1800" dirty="0">
                <a:latin typeface="Times New Roman"/>
                <a:cs typeface="Times New Roman"/>
              </a:rPr>
              <a:t>ve </a:t>
            </a:r>
            <a:r>
              <a:rPr sz="1800" spc="-5" dirty="0">
                <a:latin typeface="Times New Roman"/>
                <a:cs typeface="Times New Roman"/>
              </a:rPr>
              <a:t>erişim imkanı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sunulması</a:t>
            </a:r>
            <a:endParaRPr sz="18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"/>
              <a:tabLst>
                <a:tab pos="298450" algn="l"/>
              </a:tabLst>
            </a:pPr>
            <a:r>
              <a:rPr sz="1800" spc="-5" dirty="0">
                <a:latin typeface="Times New Roman"/>
                <a:cs typeface="Times New Roman"/>
              </a:rPr>
              <a:t>Çeşitliliğin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sağlanması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0" name="object 5"/>
          <p:cNvSpPr txBox="1"/>
          <p:nvPr/>
        </p:nvSpPr>
        <p:spPr>
          <a:xfrm>
            <a:off x="803973" y="3071941"/>
            <a:ext cx="47047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F6228"/>
                </a:solidFill>
                <a:latin typeface="Times New Roman"/>
                <a:cs typeface="Times New Roman"/>
              </a:rPr>
              <a:t>Dijital</a:t>
            </a:r>
            <a:r>
              <a:rPr sz="1800" b="1" spc="-5" dirty="0">
                <a:solidFill>
                  <a:srgbClr val="4F6228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4F6228"/>
                </a:solidFill>
                <a:latin typeface="Times New Roman"/>
                <a:cs typeface="Times New Roman"/>
              </a:rPr>
              <a:t>Dönüşüm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"/>
              <a:tabLst>
                <a:tab pos="298450" algn="l"/>
              </a:tabLst>
            </a:pPr>
            <a:r>
              <a:rPr sz="1800" spc="-5" dirty="0">
                <a:latin typeface="Times New Roman"/>
                <a:cs typeface="Times New Roman"/>
              </a:rPr>
              <a:t>Tüm alanlarda dijital teknolojilerin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kullanılması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1" name="object 6"/>
          <p:cNvSpPr txBox="1"/>
          <p:nvPr/>
        </p:nvSpPr>
        <p:spPr>
          <a:xfrm>
            <a:off x="858266" y="4042648"/>
            <a:ext cx="4596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Fiziksel hareketlilik ve sanal araçların birlikte </a:t>
            </a:r>
            <a:r>
              <a:rPr sz="1200" spc="-5" dirty="0">
                <a:latin typeface="Times New Roman"/>
                <a:cs typeface="Times New Roman"/>
              </a:rPr>
              <a:t>kullanımı, </a:t>
            </a:r>
            <a:r>
              <a:rPr sz="1200" dirty="0">
                <a:latin typeface="Times New Roman"/>
                <a:cs typeface="Times New Roman"/>
              </a:rPr>
              <a:t>sanal işbirliği vb.</a:t>
            </a:r>
          </a:p>
        </p:txBody>
      </p:sp>
      <p:sp>
        <p:nvSpPr>
          <p:cNvPr id="12" name="object 2"/>
          <p:cNvSpPr txBox="1"/>
          <p:nvPr/>
        </p:nvSpPr>
        <p:spPr>
          <a:xfrm>
            <a:off x="5650066" y="1627452"/>
            <a:ext cx="42081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266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F6228"/>
                </a:solidFill>
                <a:latin typeface="Times New Roman"/>
                <a:cs typeface="Times New Roman"/>
              </a:rPr>
              <a:t>İklim, </a:t>
            </a:r>
            <a:r>
              <a:rPr sz="1800" b="1" spc="-10" dirty="0">
                <a:solidFill>
                  <a:srgbClr val="4F6228"/>
                </a:solidFill>
                <a:latin typeface="Times New Roman"/>
                <a:cs typeface="Times New Roman"/>
              </a:rPr>
              <a:t>Çevre </a:t>
            </a:r>
            <a:r>
              <a:rPr sz="1800" b="1" spc="-5" dirty="0">
                <a:solidFill>
                  <a:srgbClr val="4F6228"/>
                </a:solidFill>
                <a:latin typeface="Times New Roman"/>
                <a:cs typeface="Times New Roman"/>
              </a:rPr>
              <a:t>ve</a:t>
            </a:r>
            <a:r>
              <a:rPr sz="1800" b="1" spc="-80" dirty="0">
                <a:solidFill>
                  <a:srgbClr val="4F6228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F6228"/>
                </a:solidFill>
                <a:latin typeface="Times New Roman"/>
                <a:cs typeface="Times New Roman"/>
              </a:rPr>
              <a:t>Sürdürülebilirlik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98450" marR="219075" indent="-285750">
              <a:lnSpc>
                <a:spcPct val="100000"/>
              </a:lnSpc>
              <a:buFont typeface="Wingdings"/>
              <a:buChar char=""/>
              <a:tabLst>
                <a:tab pos="298450" algn="l"/>
              </a:tabLst>
            </a:pPr>
            <a:r>
              <a:rPr sz="1800" spc="-5" dirty="0">
                <a:latin typeface="Times New Roman"/>
                <a:cs typeface="Times New Roman"/>
              </a:rPr>
              <a:t>Konuyla ilgili farkındalık sağlanması ve  uygulanması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5598189" y="3071839"/>
            <a:ext cx="48831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30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4F6228"/>
                </a:solidFill>
                <a:latin typeface="Times New Roman"/>
                <a:cs typeface="Times New Roman"/>
              </a:rPr>
              <a:t>Aktif Katılım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98450" marR="5080" indent="-285750">
              <a:lnSpc>
                <a:spcPct val="100000"/>
              </a:lnSpc>
              <a:buFont typeface="Wingdings"/>
              <a:buChar char=""/>
              <a:tabLst>
                <a:tab pos="298450" algn="l"/>
              </a:tabLst>
            </a:pPr>
            <a:r>
              <a:rPr sz="1800" spc="-5" dirty="0">
                <a:latin typeface="Times New Roman"/>
                <a:cs typeface="Times New Roman"/>
              </a:rPr>
              <a:t>Gençlerin yaşamlarını etkileyen konular hakkında  bilgi </a:t>
            </a:r>
            <a:r>
              <a:rPr sz="1800" dirty="0">
                <a:latin typeface="Times New Roman"/>
                <a:cs typeface="Times New Roman"/>
              </a:rPr>
              <a:t>ve </a:t>
            </a:r>
            <a:r>
              <a:rPr sz="1800" spc="-5" dirty="0">
                <a:latin typeface="Times New Roman"/>
                <a:cs typeface="Times New Roman"/>
              </a:rPr>
              <a:t>farkındalık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oluşturulması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01"/>
            <a:ext cx="1162796" cy="116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13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3695" y="1351562"/>
            <a:ext cx="8024033" cy="251183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BAŞVURU SON TARİHİ: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2083695" y="2382577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8"/>
          <p:cNvSpPr txBox="1"/>
          <p:nvPr/>
        </p:nvSpPr>
        <p:spPr>
          <a:xfrm>
            <a:off x="4097454" y="1296003"/>
            <a:ext cx="15735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23 </a:t>
            </a:r>
            <a:r>
              <a:rPr sz="18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Şubat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202</a:t>
            </a:r>
            <a:r>
              <a:rPr lang="tr-TR"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 (Brüksel saati</a:t>
            </a:r>
            <a:r>
              <a:rPr sz="18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ile 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12:00)</a:t>
            </a:r>
            <a:endParaRPr sz="18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206869" y="2382577"/>
            <a:ext cx="62689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rgbClr val="FF0000"/>
                </a:solidFill>
              </a:rPr>
              <a:t>Başvurular Dış İlişkiler Ofisi tarafından tek elden yapılacağı için partner kurum ve ilgili akademisyen tarafından doldurulmuş bilgi formlarının ofisimize en geç </a:t>
            </a:r>
            <a:r>
              <a:rPr lang="tr-TR" b="1" dirty="0">
                <a:solidFill>
                  <a:srgbClr val="FF0000"/>
                </a:solidFill>
              </a:rPr>
              <a:t>6 Şubat 2023 </a:t>
            </a:r>
            <a:r>
              <a:rPr lang="tr-TR" sz="1400" b="1" dirty="0">
                <a:solidFill>
                  <a:srgbClr val="FF0000"/>
                </a:solidFill>
              </a:rPr>
              <a:t>tarihinde iletilmesi gerekmektedir.</a:t>
            </a:r>
          </a:p>
        </p:txBody>
      </p:sp>
      <p:pic>
        <p:nvPicPr>
          <p:cNvPr id="10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809" y="5985979"/>
            <a:ext cx="2068142" cy="59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230" y="5917030"/>
            <a:ext cx="1096546" cy="60222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823" y="5874527"/>
            <a:ext cx="1220783" cy="644726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58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2"/>
          <p:cNvSpPr txBox="1"/>
          <p:nvPr/>
        </p:nvSpPr>
        <p:spPr>
          <a:xfrm>
            <a:off x="2387239" y="2530029"/>
            <a:ext cx="4133831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470" dirty="0"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u="heavy" spc="-15" dirty="0"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erasmus@erzurum.edu.tr</a:t>
            </a:r>
            <a:r>
              <a:rPr lang="tr-TR" b="1" u="heavy" spc="-15" dirty="0"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532301" y="4056005"/>
            <a:ext cx="3182699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1900" b="1" spc="-5" dirty="0">
                <a:latin typeface="Carlito"/>
                <a:cs typeface="Carlito"/>
              </a:rPr>
              <a:t>444 5 388 – 2568/2276</a:t>
            </a:r>
            <a:endParaRPr sz="1900" dirty="0">
              <a:latin typeface="Carlito"/>
              <a:cs typeface="Carlito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1230904" y="828474"/>
            <a:ext cx="2312670" cy="39116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Sorularınız</a:t>
            </a:r>
            <a:r>
              <a:rPr lang="tr-TR" sz="2400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için:</a:t>
            </a:r>
          </a:p>
        </p:txBody>
      </p:sp>
      <p:sp>
        <p:nvSpPr>
          <p:cNvPr id="11" name="object 5"/>
          <p:cNvSpPr/>
          <p:nvPr/>
        </p:nvSpPr>
        <p:spPr>
          <a:xfrm>
            <a:off x="1229867" y="2179320"/>
            <a:ext cx="990600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1205483" y="3703320"/>
            <a:ext cx="1039367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756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2178771" y="539116"/>
            <a:ext cx="8105681" cy="401335"/>
          </a:xfrm>
          <a:prstGeom prst="rect">
            <a:avLst/>
          </a:prstGeom>
        </p:spPr>
        <p:txBody>
          <a:bodyPr vert="horz" wrap="square" lIns="0" tIns="9596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101">
              <a:lnSpc>
                <a:spcPct val="100000"/>
              </a:lnSpc>
              <a:spcBef>
                <a:spcPts val="75"/>
              </a:spcBef>
            </a:pPr>
            <a:r>
              <a:rPr lang="tr-TR" sz="2545" spc="-8" dirty="0">
                <a:solidFill>
                  <a:srgbClr val="C00000"/>
                </a:solidFill>
              </a:rPr>
              <a:t>Erasmus+ programı için ülke </a:t>
            </a:r>
            <a:r>
              <a:rPr lang="tr-TR" sz="2545" spc="-8" dirty="0" err="1">
                <a:solidFill>
                  <a:srgbClr val="C00000"/>
                </a:solidFill>
              </a:rPr>
              <a:t>kategorizasyonu</a:t>
            </a:r>
            <a:endParaRPr lang="tr-TR" sz="2545" spc="-8" dirty="0">
              <a:solidFill>
                <a:srgbClr val="C00000"/>
              </a:solidFill>
            </a:endParaRPr>
          </a:p>
        </p:txBody>
      </p:sp>
      <p:grpSp>
        <p:nvGrpSpPr>
          <p:cNvPr id="10" name="object 20"/>
          <p:cNvGrpSpPr/>
          <p:nvPr/>
        </p:nvGrpSpPr>
        <p:grpSpPr>
          <a:xfrm>
            <a:off x="4430350" y="1543726"/>
            <a:ext cx="2261240" cy="633401"/>
            <a:chOff x="4088891" y="1481328"/>
            <a:chExt cx="2493645" cy="698500"/>
          </a:xfrm>
        </p:grpSpPr>
        <p:sp>
          <p:nvSpPr>
            <p:cNvPr id="11" name="object 21"/>
            <p:cNvSpPr/>
            <p:nvPr/>
          </p:nvSpPr>
          <p:spPr>
            <a:xfrm>
              <a:off x="4088891" y="1481328"/>
              <a:ext cx="2493645" cy="466725"/>
            </a:xfrm>
            <a:custGeom>
              <a:avLst/>
              <a:gdLst/>
              <a:ahLst/>
              <a:cxnLst/>
              <a:rect l="l" t="t" r="r" b="b"/>
              <a:pathLst>
                <a:path w="2493645" h="466725">
                  <a:moveTo>
                    <a:pt x="2421636" y="466344"/>
                  </a:moveTo>
                  <a:lnTo>
                    <a:pt x="1524" y="466344"/>
                  </a:lnTo>
                  <a:lnTo>
                    <a:pt x="0" y="464820"/>
                  </a:lnTo>
                  <a:lnTo>
                    <a:pt x="0" y="73152"/>
                  </a:lnTo>
                  <a:lnTo>
                    <a:pt x="1524" y="64008"/>
                  </a:lnTo>
                  <a:lnTo>
                    <a:pt x="22860" y="24384"/>
                  </a:lnTo>
                  <a:lnTo>
                    <a:pt x="22860" y="22860"/>
                  </a:lnTo>
                  <a:lnTo>
                    <a:pt x="41148" y="9144"/>
                  </a:lnTo>
                  <a:lnTo>
                    <a:pt x="56388" y="3048"/>
                  </a:lnTo>
                  <a:lnTo>
                    <a:pt x="71628" y="0"/>
                  </a:lnTo>
                  <a:lnTo>
                    <a:pt x="2491740" y="0"/>
                  </a:lnTo>
                  <a:lnTo>
                    <a:pt x="2493264" y="1524"/>
                  </a:lnTo>
                  <a:lnTo>
                    <a:pt x="2493264" y="4572"/>
                  </a:lnTo>
                  <a:lnTo>
                    <a:pt x="2484120" y="4572"/>
                  </a:lnTo>
                  <a:lnTo>
                    <a:pt x="2484120" y="9144"/>
                  </a:lnTo>
                  <a:lnTo>
                    <a:pt x="73152" y="9144"/>
                  </a:lnTo>
                  <a:lnTo>
                    <a:pt x="65532" y="10668"/>
                  </a:lnTo>
                  <a:lnTo>
                    <a:pt x="59436" y="12192"/>
                  </a:lnTo>
                  <a:lnTo>
                    <a:pt x="53340" y="15240"/>
                  </a:lnTo>
                  <a:lnTo>
                    <a:pt x="45720" y="18288"/>
                  </a:lnTo>
                  <a:lnTo>
                    <a:pt x="39624" y="21336"/>
                  </a:lnTo>
                  <a:lnTo>
                    <a:pt x="41148" y="21336"/>
                  </a:lnTo>
                  <a:lnTo>
                    <a:pt x="28956" y="30480"/>
                  </a:lnTo>
                  <a:lnTo>
                    <a:pt x="30480" y="30480"/>
                  </a:lnTo>
                  <a:lnTo>
                    <a:pt x="21336" y="41148"/>
                  </a:lnTo>
                  <a:lnTo>
                    <a:pt x="12192" y="59436"/>
                  </a:lnTo>
                  <a:lnTo>
                    <a:pt x="10668" y="65532"/>
                  </a:lnTo>
                  <a:lnTo>
                    <a:pt x="9144" y="73152"/>
                  </a:lnTo>
                  <a:lnTo>
                    <a:pt x="9144" y="457200"/>
                  </a:lnTo>
                  <a:lnTo>
                    <a:pt x="4572" y="457200"/>
                  </a:lnTo>
                  <a:lnTo>
                    <a:pt x="9144" y="461772"/>
                  </a:lnTo>
                  <a:lnTo>
                    <a:pt x="2440686" y="461772"/>
                  </a:lnTo>
                  <a:lnTo>
                    <a:pt x="2436876" y="463296"/>
                  </a:lnTo>
                  <a:lnTo>
                    <a:pt x="2421636" y="466344"/>
                  </a:lnTo>
                  <a:close/>
                </a:path>
                <a:path w="2493645" h="466725">
                  <a:moveTo>
                    <a:pt x="2440686" y="461772"/>
                  </a:moveTo>
                  <a:lnTo>
                    <a:pt x="9144" y="461772"/>
                  </a:lnTo>
                  <a:lnTo>
                    <a:pt x="9144" y="457200"/>
                  </a:lnTo>
                  <a:lnTo>
                    <a:pt x="2420112" y="457200"/>
                  </a:lnTo>
                  <a:lnTo>
                    <a:pt x="2426208" y="455676"/>
                  </a:lnTo>
                  <a:lnTo>
                    <a:pt x="2462784" y="435864"/>
                  </a:lnTo>
                  <a:lnTo>
                    <a:pt x="2482596" y="400812"/>
                  </a:lnTo>
                  <a:lnTo>
                    <a:pt x="2484120" y="393192"/>
                  </a:lnTo>
                  <a:lnTo>
                    <a:pt x="2484120" y="4572"/>
                  </a:lnTo>
                  <a:lnTo>
                    <a:pt x="2488692" y="9144"/>
                  </a:lnTo>
                  <a:lnTo>
                    <a:pt x="2493264" y="9144"/>
                  </a:lnTo>
                  <a:lnTo>
                    <a:pt x="2493264" y="393192"/>
                  </a:lnTo>
                  <a:lnTo>
                    <a:pt x="2491740" y="400812"/>
                  </a:lnTo>
                  <a:lnTo>
                    <a:pt x="2490216" y="409956"/>
                  </a:lnTo>
                  <a:lnTo>
                    <a:pt x="2487168" y="416052"/>
                  </a:lnTo>
                  <a:lnTo>
                    <a:pt x="2484120" y="423672"/>
                  </a:lnTo>
                  <a:lnTo>
                    <a:pt x="2479548" y="431292"/>
                  </a:lnTo>
                  <a:lnTo>
                    <a:pt x="2470404" y="441960"/>
                  </a:lnTo>
                  <a:lnTo>
                    <a:pt x="2470404" y="443484"/>
                  </a:lnTo>
                  <a:lnTo>
                    <a:pt x="2468880" y="443484"/>
                  </a:lnTo>
                  <a:lnTo>
                    <a:pt x="2458212" y="452628"/>
                  </a:lnTo>
                  <a:lnTo>
                    <a:pt x="2450592" y="457200"/>
                  </a:lnTo>
                  <a:lnTo>
                    <a:pt x="2444496" y="460248"/>
                  </a:lnTo>
                  <a:lnTo>
                    <a:pt x="2440686" y="461772"/>
                  </a:lnTo>
                  <a:close/>
                </a:path>
                <a:path w="2493645" h="466725">
                  <a:moveTo>
                    <a:pt x="2493264" y="9144"/>
                  </a:moveTo>
                  <a:lnTo>
                    <a:pt x="2488692" y="9144"/>
                  </a:lnTo>
                  <a:lnTo>
                    <a:pt x="2484120" y="4572"/>
                  </a:lnTo>
                  <a:lnTo>
                    <a:pt x="2493264" y="4572"/>
                  </a:lnTo>
                  <a:lnTo>
                    <a:pt x="2493264" y="9144"/>
                  </a:lnTo>
                  <a:close/>
                </a:path>
                <a:path w="2493645" h="466725">
                  <a:moveTo>
                    <a:pt x="9144" y="461772"/>
                  </a:moveTo>
                  <a:lnTo>
                    <a:pt x="4572" y="457200"/>
                  </a:lnTo>
                  <a:lnTo>
                    <a:pt x="9144" y="457200"/>
                  </a:lnTo>
                  <a:lnTo>
                    <a:pt x="9144" y="461772"/>
                  </a:lnTo>
                  <a:close/>
                </a:path>
              </a:pathLst>
            </a:custGeom>
            <a:solidFill>
              <a:srgbClr val="497EBA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2" name="object 22"/>
            <p:cNvSpPr/>
            <p:nvPr/>
          </p:nvSpPr>
          <p:spPr>
            <a:xfrm>
              <a:off x="5018519" y="1932431"/>
              <a:ext cx="660400" cy="247015"/>
            </a:xfrm>
            <a:custGeom>
              <a:avLst/>
              <a:gdLst/>
              <a:ahLst/>
              <a:cxnLst/>
              <a:rect l="l" t="t" r="r" b="b"/>
              <a:pathLst>
                <a:path w="660400" h="247014">
                  <a:moveTo>
                    <a:pt x="312432" y="28968"/>
                  </a:moveTo>
                  <a:lnTo>
                    <a:pt x="297192" y="9144"/>
                  </a:lnTo>
                  <a:lnTo>
                    <a:pt x="54190" y="192138"/>
                  </a:lnTo>
                  <a:lnTo>
                    <a:pt x="38100" y="170700"/>
                  </a:lnTo>
                  <a:lnTo>
                    <a:pt x="0" y="246900"/>
                  </a:lnTo>
                  <a:lnTo>
                    <a:pt x="83820" y="231660"/>
                  </a:lnTo>
                  <a:lnTo>
                    <a:pt x="74676" y="219468"/>
                  </a:lnTo>
                  <a:lnTo>
                    <a:pt x="69176" y="212128"/>
                  </a:lnTo>
                  <a:lnTo>
                    <a:pt x="312432" y="28968"/>
                  </a:lnTo>
                  <a:close/>
                </a:path>
                <a:path w="660400" h="247014">
                  <a:moveTo>
                    <a:pt x="659904" y="246900"/>
                  </a:moveTo>
                  <a:lnTo>
                    <a:pt x="646468" y="222516"/>
                  </a:lnTo>
                  <a:lnTo>
                    <a:pt x="618756" y="172224"/>
                  </a:lnTo>
                  <a:lnTo>
                    <a:pt x="603758" y="193929"/>
                  </a:lnTo>
                  <a:lnTo>
                    <a:pt x="324624" y="0"/>
                  </a:lnTo>
                  <a:lnTo>
                    <a:pt x="309372" y="21348"/>
                  </a:lnTo>
                  <a:lnTo>
                    <a:pt x="589330" y="214820"/>
                  </a:lnTo>
                  <a:lnTo>
                    <a:pt x="574560" y="236232"/>
                  </a:lnTo>
                  <a:lnTo>
                    <a:pt x="659904" y="246900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6" name="Dikdörtgen 5"/>
          <p:cNvSpPr/>
          <p:nvPr/>
        </p:nvSpPr>
        <p:spPr>
          <a:xfrm>
            <a:off x="5029507" y="1629278"/>
            <a:ext cx="1175578" cy="343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516">
              <a:spcBef>
                <a:spcPts val="91"/>
              </a:spcBef>
            </a:pPr>
            <a:r>
              <a:rPr lang="tr-TR" sz="1632" b="1" spc="-9" dirty="0">
                <a:solidFill>
                  <a:srgbClr val="BF0000"/>
                </a:solidFill>
                <a:latin typeface="Carlito"/>
                <a:cs typeface="Carlito"/>
              </a:rPr>
              <a:t>ÜLKELE</a:t>
            </a:r>
            <a:r>
              <a:rPr lang="tr-TR" sz="1632" b="1" spc="-9" dirty="0">
                <a:solidFill>
                  <a:srgbClr val="D20000"/>
                </a:solidFill>
                <a:latin typeface="Carlito"/>
                <a:cs typeface="Carlito"/>
              </a:rPr>
              <a:t>R</a:t>
            </a:r>
            <a:endParaRPr lang="tr-TR" sz="1632" dirty="0">
              <a:latin typeface="Carlito"/>
              <a:cs typeface="Carlito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1239011" y="2273808"/>
            <a:ext cx="4064635" cy="1042669"/>
          </a:xfrm>
          <a:custGeom>
            <a:avLst/>
            <a:gdLst/>
            <a:ahLst/>
            <a:cxnLst/>
            <a:rect l="l" t="t" r="r" b="b"/>
            <a:pathLst>
              <a:path w="4064635" h="1042670">
                <a:moveTo>
                  <a:pt x="4058412" y="1042416"/>
                </a:moveTo>
                <a:lnTo>
                  <a:pt x="6096" y="1042416"/>
                </a:lnTo>
                <a:lnTo>
                  <a:pt x="0" y="1036320"/>
                </a:lnTo>
                <a:lnTo>
                  <a:pt x="0" y="6096"/>
                </a:lnTo>
                <a:lnTo>
                  <a:pt x="6096" y="0"/>
                </a:lnTo>
                <a:lnTo>
                  <a:pt x="4058412" y="0"/>
                </a:lnTo>
                <a:lnTo>
                  <a:pt x="4064508" y="6096"/>
                </a:lnTo>
                <a:lnTo>
                  <a:pt x="4064508" y="13716"/>
                </a:lnTo>
                <a:lnTo>
                  <a:pt x="25908" y="13716"/>
                </a:lnTo>
                <a:lnTo>
                  <a:pt x="12192" y="25908"/>
                </a:lnTo>
                <a:lnTo>
                  <a:pt x="25908" y="25908"/>
                </a:lnTo>
                <a:lnTo>
                  <a:pt x="25908" y="1016508"/>
                </a:lnTo>
                <a:lnTo>
                  <a:pt x="12192" y="1016508"/>
                </a:lnTo>
                <a:lnTo>
                  <a:pt x="25908" y="1028700"/>
                </a:lnTo>
                <a:lnTo>
                  <a:pt x="4064508" y="1028700"/>
                </a:lnTo>
                <a:lnTo>
                  <a:pt x="4064508" y="1036320"/>
                </a:lnTo>
                <a:lnTo>
                  <a:pt x="4058412" y="1042416"/>
                </a:lnTo>
                <a:close/>
              </a:path>
              <a:path w="4064635" h="1042670">
                <a:moveTo>
                  <a:pt x="25908" y="25908"/>
                </a:moveTo>
                <a:lnTo>
                  <a:pt x="12192" y="25908"/>
                </a:lnTo>
                <a:lnTo>
                  <a:pt x="25908" y="13716"/>
                </a:lnTo>
                <a:lnTo>
                  <a:pt x="25908" y="25908"/>
                </a:lnTo>
                <a:close/>
              </a:path>
              <a:path w="4064635" h="1042670">
                <a:moveTo>
                  <a:pt x="4038600" y="25908"/>
                </a:moveTo>
                <a:lnTo>
                  <a:pt x="25908" y="25908"/>
                </a:lnTo>
                <a:lnTo>
                  <a:pt x="25908" y="13716"/>
                </a:lnTo>
                <a:lnTo>
                  <a:pt x="4038600" y="13716"/>
                </a:lnTo>
                <a:lnTo>
                  <a:pt x="4038600" y="25908"/>
                </a:lnTo>
                <a:close/>
              </a:path>
              <a:path w="4064635" h="1042670">
                <a:moveTo>
                  <a:pt x="4038600" y="1028700"/>
                </a:moveTo>
                <a:lnTo>
                  <a:pt x="4038600" y="13716"/>
                </a:lnTo>
                <a:lnTo>
                  <a:pt x="4050792" y="25908"/>
                </a:lnTo>
                <a:lnTo>
                  <a:pt x="4064508" y="25908"/>
                </a:lnTo>
                <a:lnTo>
                  <a:pt x="4064508" y="1016508"/>
                </a:lnTo>
                <a:lnTo>
                  <a:pt x="4050792" y="1016508"/>
                </a:lnTo>
                <a:lnTo>
                  <a:pt x="4038600" y="1028700"/>
                </a:lnTo>
                <a:close/>
              </a:path>
              <a:path w="4064635" h="1042670">
                <a:moveTo>
                  <a:pt x="4064508" y="25908"/>
                </a:moveTo>
                <a:lnTo>
                  <a:pt x="4050792" y="25908"/>
                </a:lnTo>
                <a:lnTo>
                  <a:pt x="4038600" y="13716"/>
                </a:lnTo>
                <a:lnTo>
                  <a:pt x="4064508" y="13716"/>
                </a:lnTo>
                <a:lnTo>
                  <a:pt x="4064508" y="25908"/>
                </a:lnTo>
                <a:close/>
              </a:path>
              <a:path w="4064635" h="1042670">
                <a:moveTo>
                  <a:pt x="25908" y="1028700"/>
                </a:moveTo>
                <a:lnTo>
                  <a:pt x="12192" y="1016508"/>
                </a:lnTo>
                <a:lnTo>
                  <a:pt x="25908" y="1016508"/>
                </a:lnTo>
                <a:lnTo>
                  <a:pt x="25908" y="1028700"/>
                </a:lnTo>
                <a:close/>
              </a:path>
              <a:path w="4064635" h="1042670">
                <a:moveTo>
                  <a:pt x="4038600" y="1028700"/>
                </a:moveTo>
                <a:lnTo>
                  <a:pt x="25908" y="1028700"/>
                </a:lnTo>
                <a:lnTo>
                  <a:pt x="25908" y="1016508"/>
                </a:lnTo>
                <a:lnTo>
                  <a:pt x="4038600" y="1016508"/>
                </a:lnTo>
                <a:lnTo>
                  <a:pt x="4038600" y="1028700"/>
                </a:lnTo>
                <a:close/>
              </a:path>
              <a:path w="4064635" h="1042670">
                <a:moveTo>
                  <a:pt x="4064508" y="1028700"/>
                </a:moveTo>
                <a:lnTo>
                  <a:pt x="4038600" y="1028700"/>
                </a:lnTo>
                <a:lnTo>
                  <a:pt x="4050792" y="1016508"/>
                </a:lnTo>
                <a:lnTo>
                  <a:pt x="4064508" y="1016508"/>
                </a:lnTo>
                <a:lnTo>
                  <a:pt x="4064508" y="102870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>
                <a:solidFill>
                  <a:srgbClr val="4F80BC"/>
                </a:solidFill>
                <a:latin typeface="Carlito"/>
                <a:cs typeface="Carlito"/>
              </a:rPr>
              <a:t>EU </a:t>
            </a:r>
            <a:r>
              <a:rPr lang="en-US" b="1" spc="-5">
                <a:solidFill>
                  <a:srgbClr val="4F80BC"/>
                </a:solidFill>
                <a:latin typeface="Carlito"/>
                <a:cs typeface="Carlito"/>
              </a:rPr>
              <a:t>members </a:t>
            </a:r>
            <a:r>
              <a:rPr lang="en-US" b="1">
                <a:solidFill>
                  <a:srgbClr val="4F80BC"/>
                </a:solidFill>
                <a:latin typeface="Carlito"/>
                <a:cs typeface="Carlito"/>
              </a:rPr>
              <a:t>&amp; </a:t>
            </a:r>
            <a:r>
              <a:rPr lang="en-US" b="1" spc="-5">
                <a:solidFill>
                  <a:srgbClr val="4F80BC"/>
                </a:solidFill>
                <a:latin typeface="Carlito"/>
                <a:cs typeface="Carlito"/>
              </a:rPr>
              <a:t>third countries associated to </a:t>
            </a:r>
            <a:r>
              <a:rPr lang="en-US" b="1">
                <a:solidFill>
                  <a:srgbClr val="4F80BC"/>
                </a:solidFill>
                <a:latin typeface="Carlito"/>
                <a:cs typeface="Carlito"/>
              </a:rPr>
              <a:t>the</a:t>
            </a:r>
            <a:r>
              <a:rPr lang="en-US" b="1" spc="-5">
                <a:solidFill>
                  <a:srgbClr val="4F80BC"/>
                </a:solidFill>
                <a:latin typeface="Carlito"/>
                <a:cs typeface="Carlito"/>
              </a:rPr>
              <a:t> </a:t>
            </a:r>
            <a:r>
              <a:rPr lang="en-US" b="1" spc="-10">
                <a:solidFill>
                  <a:srgbClr val="4F80BC"/>
                </a:solidFill>
                <a:latin typeface="Carlito"/>
                <a:cs typeface="Carlito"/>
              </a:rPr>
              <a:t>Programme</a:t>
            </a:r>
            <a:endParaRPr lang="en-US" dirty="0">
              <a:latin typeface="Carlito"/>
              <a:cs typeface="Carlito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162064" y="2848388"/>
            <a:ext cx="38789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b="1" i="1" spc="-5" dirty="0">
                <a:solidFill>
                  <a:srgbClr val="FF0000"/>
                </a:solidFill>
                <a:latin typeface="Carlito"/>
                <a:cs typeface="Carlito"/>
              </a:rPr>
              <a:t>Eski terminoloji </a:t>
            </a:r>
            <a:r>
              <a:rPr lang="tr-TR" sz="1400" b="1" i="1" dirty="0">
                <a:solidFill>
                  <a:srgbClr val="FF0000"/>
                </a:solidFill>
                <a:latin typeface="Carlito"/>
                <a:cs typeface="Carlito"/>
              </a:rPr>
              <a:t>ile </a:t>
            </a:r>
            <a:r>
              <a:rPr lang="tr-TR" sz="1400" b="1" i="1" spc="-5" dirty="0">
                <a:solidFill>
                  <a:srgbClr val="FF0000"/>
                </a:solidFill>
                <a:latin typeface="Carlito"/>
                <a:cs typeface="Carlito"/>
              </a:rPr>
              <a:t>“</a:t>
            </a:r>
            <a:r>
              <a:rPr lang="tr-TR" sz="1400" b="1" i="1" spc="-5" dirty="0" err="1">
                <a:solidFill>
                  <a:srgbClr val="FF0000"/>
                </a:solidFill>
                <a:latin typeface="Carlito"/>
                <a:cs typeface="Carlito"/>
              </a:rPr>
              <a:t>Programme</a:t>
            </a:r>
            <a:r>
              <a:rPr lang="tr-TR" sz="1400" b="1" i="1" spc="8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tr-TR" sz="1400" b="1" i="1" spc="-5" dirty="0" err="1">
                <a:solidFill>
                  <a:srgbClr val="FF0000"/>
                </a:solidFill>
                <a:latin typeface="Carlito"/>
                <a:cs typeface="Carlito"/>
              </a:rPr>
              <a:t>Countries</a:t>
            </a:r>
            <a:r>
              <a:rPr lang="tr-TR" sz="1400" b="1" i="1" spc="-5" dirty="0">
                <a:solidFill>
                  <a:srgbClr val="FF0000"/>
                </a:solidFill>
                <a:latin typeface="Carlito"/>
                <a:cs typeface="Carlito"/>
              </a:rPr>
              <a:t>”</a:t>
            </a:r>
            <a:endParaRPr lang="tr-TR" sz="1400" dirty="0">
              <a:latin typeface="Carlito"/>
              <a:cs typeface="Carlito"/>
            </a:endParaRPr>
          </a:p>
        </p:txBody>
      </p:sp>
      <p:sp>
        <p:nvSpPr>
          <p:cNvPr id="16" name="object 24"/>
          <p:cNvSpPr/>
          <p:nvPr/>
        </p:nvSpPr>
        <p:spPr>
          <a:xfrm>
            <a:off x="1953755" y="3302507"/>
            <a:ext cx="2187575" cy="344805"/>
          </a:xfrm>
          <a:custGeom>
            <a:avLst/>
            <a:gdLst/>
            <a:ahLst/>
            <a:cxnLst/>
            <a:rect l="l" t="t" r="r" b="b"/>
            <a:pathLst>
              <a:path w="2187575" h="344804">
                <a:moveTo>
                  <a:pt x="76212" y="268236"/>
                </a:moveTo>
                <a:lnTo>
                  <a:pt x="51828" y="268236"/>
                </a:lnTo>
                <a:lnTo>
                  <a:pt x="51828" y="0"/>
                </a:lnTo>
                <a:lnTo>
                  <a:pt x="25908" y="0"/>
                </a:lnTo>
                <a:lnTo>
                  <a:pt x="25908" y="268236"/>
                </a:lnTo>
                <a:lnTo>
                  <a:pt x="0" y="268236"/>
                </a:lnTo>
                <a:lnTo>
                  <a:pt x="38100" y="344436"/>
                </a:lnTo>
                <a:lnTo>
                  <a:pt x="70116" y="280428"/>
                </a:lnTo>
                <a:lnTo>
                  <a:pt x="76212" y="268236"/>
                </a:lnTo>
                <a:close/>
              </a:path>
              <a:path w="2187575" h="344804">
                <a:moveTo>
                  <a:pt x="2186952" y="268236"/>
                </a:moveTo>
                <a:lnTo>
                  <a:pt x="2161044" y="268236"/>
                </a:lnTo>
                <a:lnTo>
                  <a:pt x="2161044" y="0"/>
                </a:lnTo>
                <a:lnTo>
                  <a:pt x="2136648" y="0"/>
                </a:lnTo>
                <a:lnTo>
                  <a:pt x="2136648" y="268236"/>
                </a:lnTo>
                <a:lnTo>
                  <a:pt x="2110740" y="268236"/>
                </a:lnTo>
                <a:lnTo>
                  <a:pt x="2148840" y="344436"/>
                </a:lnTo>
                <a:lnTo>
                  <a:pt x="2180856" y="280428"/>
                </a:lnTo>
                <a:lnTo>
                  <a:pt x="2186952" y="268236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3"/>
          <p:cNvSpPr/>
          <p:nvPr/>
        </p:nvSpPr>
        <p:spPr>
          <a:xfrm>
            <a:off x="1066800" y="3633215"/>
            <a:ext cx="4188460" cy="2522855"/>
          </a:xfrm>
          <a:custGeom>
            <a:avLst/>
            <a:gdLst/>
            <a:ahLst/>
            <a:cxnLst/>
            <a:rect l="l" t="t" r="r" b="b"/>
            <a:pathLst>
              <a:path w="4188460" h="2522854">
                <a:moveTo>
                  <a:pt x="1886712" y="306324"/>
                </a:moveTo>
                <a:lnTo>
                  <a:pt x="1880616" y="257556"/>
                </a:lnTo>
                <a:lnTo>
                  <a:pt x="1866900" y="211836"/>
                </a:lnTo>
                <a:lnTo>
                  <a:pt x="1862328" y="198120"/>
                </a:lnTo>
                <a:lnTo>
                  <a:pt x="1862328" y="324624"/>
                </a:lnTo>
                <a:lnTo>
                  <a:pt x="1862328" y="2199144"/>
                </a:lnTo>
                <a:lnTo>
                  <a:pt x="1860804" y="2214384"/>
                </a:lnTo>
                <a:lnTo>
                  <a:pt x="1860804" y="2229624"/>
                </a:lnTo>
                <a:lnTo>
                  <a:pt x="1857756" y="2244864"/>
                </a:lnTo>
                <a:lnTo>
                  <a:pt x="1856232" y="2260104"/>
                </a:lnTo>
                <a:lnTo>
                  <a:pt x="1851660" y="2273820"/>
                </a:lnTo>
                <a:lnTo>
                  <a:pt x="1848612" y="2287536"/>
                </a:lnTo>
                <a:lnTo>
                  <a:pt x="1844040" y="2301252"/>
                </a:lnTo>
                <a:lnTo>
                  <a:pt x="1825752" y="2340876"/>
                </a:lnTo>
                <a:lnTo>
                  <a:pt x="1802892" y="2377452"/>
                </a:lnTo>
                <a:lnTo>
                  <a:pt x="1773936" y="2409456"/>
                </a:lnTo>
                <a:lnTo>
                  <a:pt x="1741932" y="2438412"/>
                </a:lnTo>
                <a:lnTo>
                  <a:pt x="1705356" y="2461272"/>
                </a:lnTo>
                <a:lnTo>
                  <a:pt x="1638300" y="2487180"/>
                </a:lnTo>
                <a:lnTo>
                  <a:pt x="1623060" y="2490228"/>
                </a:lnTo>
                <a:lnTo>
                  <a:pt x="1609344" y="2493276"/>
                </a:lnTo>
                <a:lnTo>
                  <a:pt x="1578864" y="2496324"/>
                </a:lnTo>
                <a:lnTo>
                  <a:pt x="307848" y="2496324"/>
                </a:lnTo>
                <a:lnTo>
                  <a:pt x="262128" y="2490228"/>
                </a:lnTo>
                <a:lnTo>
                  <a:pt x="207264" y="2473464"/>
                </a:lnTo>
                <a:lnTo>
                  <a:pt x="156972" y="2446032"/>
                </a:lnTo>
                <a:lnTo>
                  <a:pt x="112776" y="2409456"/>
                </a:lnTo>
                <a:lnTo>
                  <a:pt x="83820" y="2377452"/>
                </a:lnTo>
                <a:lnTo>
                  <a:pt x="60960" y="2340876"/>
                </a:lnTo>
                <a:lnTo>
                  <a:pt x="54864" y="2327160"/>
                </a:lnTo>
                <a:lnTo>
                  <a:pt x="48768" y="2314968"/>
                </a:lnTo>
                <a:lnTo>
                  <a:pt x="42672" y="2301252"/>
                </a:lnTo>
                <a:lnTo>
                  <a:pt x="38100" y="2287536"/>
                </a:lnTo>
                <a:lnTo>
                  <a:pt x="35052" y="2272296"/>
                </a:lnTo>
                <a:lnTo>
                  <a:pt x="32004" y="2258580"/>
                </a:lnTo>
                <a:lnTo>
                  <a:pt x="28956" y="2243340"/>
                </a:lnTo>
                <a:lnTo>
                  <a:pt x="27432" y="2229624"/>
                </a:lnTo>
                <a:lnTo>
                  <a:pt x="25908" y="2214384"/>
                </a:lnTo>
                <a:lnTo>
                  <a:pt x="25908" y="307848"/>
                </a:lnTo>
                <a:lnTo>
                  <a:pt x="28956" y="277368"/>
                </a:lnTo>
                <a:lnTo>
                  <a:pt x="32004" y="263652"/>
                </a:lnTo>
                <a:lnTo>
                  <a:pt x="35052" y="248412"/>
                </a:lnTo>
                <a:lnTo>
                  <a:pt x="48768" y="207264"/>
                </a:lnTo>
                <a:lnTo>
                  <a:pt x="54864" y="195072"/>
                </a:lnTo>
                <a:lnTo>
                  <a:pt x="60960" y="181356"/>
                </a:lnTo>
                <a:lnTo>
                  <a:pt x="76200" y="156972"/>
                </a:lnTo>
                <a:lnTo>
                  <a:pt x="85344" y="144780"/>
                </a:lnTo>
                <a:lnTo>
                  <a:pt x="92964" y="134112"/>
                </a:lnTo>
                <a:lnTo>
                  <a:pt x="112776" y="112776"/>
                </a:lnTo>
                <a:lnTo>
                  <a:pt x="134112" y="92964"/>
                </a:lnTo>
                <a:lnTo>
                  <a:pt x="144780" y="85344"/>
                </a:lnTo>
                <a:lnTo>
                  <a:pt x="156972" y="76200"/>
                </a:lnTo>
                <a:lnTo>
                  <a:pt x="193548" y="54864"/>
                </a:lnTo>
                <a:lnTo>
                  <a:pt x="248412" y="35052"/>
                </a:lnTo>
                <a:lnTo>
                  <a:pt x="263652" y="32004"/>
                </a:lnTo>
                <a:lnTo>
                  <a:pt x="277368" y="28956"/>
                </a:lnTo>
                <a:lnTo>
                  <a:pt x="307848" y="25908"/>
                </a:lnTo>
                <a:lnTo>
                  <a:pt x="1580388" y="25908"/>
                </a:lnTo>
                <a:lnTo>
                  <a:pt x="1624584" y="32004"/>
                </a:lnTo>
                <a:lnTo>
                  <a:pt x="1680972" y="48768"/>
                </a:lnTo>
                <a:lnTo>
                  <a:pt x="1706880" y="62484"/>
                </a:lnTo>
                <a:lnTo>
                  <a:pt x="1719072" y="68580"/>
                </a:lnTo>
                <a:lnTo>
                  <a:pt x="1731264" y="76200"/>
                </a:lnTo>
                <a:lnTo>
                  <a:pt x="1741932" y="85344"/>
                </a:lnTo>
                <a:lnTo>
                  <a:pt x="1754124" y="94488"/>
                </a:lnTo>
                <a:lnTo>
                  <a:pt x="1793748" y="134112"/>
                </a:lnTo>
                <a:lnTo>
                  <a:pt x="1825752" y="181356"/>
                </a:lnTo>
                <a:lnTo>
                  <a:pt x="1837944" y="208788"/>
                </a:lnTo>
                <a:lnTo>
                  <a:pt x="1844040" y="220980"/>
                </a:lnTo>
                <a:lnTo>
                  <a:pt x="1848612" y="234696"/>
                </a:lnTo>
                <a:lnTo>
                  <a:pt x="1853184" y="249936"/>
                </a:lnTo>
                <a:lnTo>
                  <a:pt x="1856232" y="263652"/>
                </a:lnTo>
                <a:lnTo>
                  <a:pt x="1857756" y="278892"/>
                </a:lnTo>
                <a:lnTo>
                  <a:pt x="1860804" y="294132"/>
                </a:lnTo>
                <a:lnTo>
                  <a:pt x="1860804" y="307848"/>
                </a:lnTo>
                <a:lnTo>
                  <a:pt x="1862328" y="324624"/>
                </a:lnTo>
                <a:lnTo>
                  <a:pt x="1862328" y="198120"/>
                </a:lnTo>
                <a:lnTo>
                  <a:pt x="1854708" y="182880"/>
                </a:lnTo>
                <a:lnTo>
                  <a:pt x="1848612" y="169164"/>
                </a:lnTo>
                <a:lnTo>
                  <a:pt x="1840992" y="155448"/>
                </a:lnTo>
                <a:lnTo>
                  <a:pt x="1831848" y="143256"/>
                </a:lnTo>
                <a:lnTo>
                  <a:pt x="1822704" y="129540"/>
                </a:lnTo>
                <a:lnTo>
                  <a:pt x="1792224" y="94488"/>
                </a:lnTo>
                <a:lnTo>
                  <a:pt x="1757172" y="64008"/>
                </a:lnTo>
                <a:lnTo>
                  <a:pt x="1703832" y="32004"/>
                </a:lnTo>
                <a:lnTo>
                  <a:pt x="1644396" y="10668"/>
                </a:lnTo>
                <a:lnTo>
                  <a:pt x="1612392" y="4572"/>
                </a:lnTo>
                <a:lnTo>
                  <a:pt x="1597152" y="1524"/>
                </a:lnTo>
                <a:lnTo>
                  <a:pt x="1580388" y="1524"/>
                </a:lnTo>
                <a:lnTo>
                  <a:pt x="1563624" y="0"/>
                </a:lnTo>
                <a:lnTo>
                  <a:pt x="323088" y="0"/>
                </a:lnTo>
                <a:lnTo>
                  <a:pt x="272796" y="4572"/>
                </a:lnTo>
                <a:lnTo>
                  <a:pt x="211836" y="19812"/>
                </a:lnTo>
                <a:lnTo>
                  <a:pt x="155448" y="47244"/>
                </a:lnTo>
                <a:lnTo>
                  <a:pt x="117348" y="74676"/>
                </a:lnTo>
                <a:lnTo>
                  <a:pt x="73152" y="118872"/>
                </a:lnTo>
                <a:lnTo>
                  <a:pt x="47244" y="156972"/>
                </a:lnTo>
                <a:lnTo>
                  <a:pt x="38100" y="169164"/>
                </a:lnTo>
                <a:lnTo>
                  <a:pt x="32004" y="184404"/>
                </a:lnTo>
                <a:lnTo>
                  <a:pt x="25908" y="198120"/>
                </a:lnTo>
                <a:lnTo>
                  <a:pt x="19812" y="213360"/>
                </a:lnTo>
                <a:lnTo>
                  <a:pt x="15240" y="227076"/>
                </a:lnTo>
                <a:lnTo>
                  <a:pt x="10668" y="243840"/>
                </a:lnTo>
                <a:lnTo>
                  <a:pt x="6096" y="259080"/>
                </a:lnTo>
                <a:lnTo>
                  <a:pt x="3048" y="274320"/>
                </a:lnTo>
                <a:lnTo>
                  <a:pt x="0" y="307848"/>
                </a:lnTo>
                <a:lnTo>
                  <a:pt x="0" y="2215908"/>
                </a:lnTo>
                <a:lnTo>
                  <a:pt x="6096" y="2264676"/>
                </a:lnTo>
                <a:lnTo>
                  <a:pt x="19812" y="2310396"/>
                </a:lnTo>
                <a:lnTo>
                  <a:pt x="54864" y="2380500"/>
                </a:lnTo>
                <a:lnTo>
                  <a:pt x="74676" y="2404884"/>
                </a:lnTo>
                <a:lnTo>
                  <a:pt x="94488" y="2427744"/>
                </a:lnTo>
                <a:lnTo>
                  <a:pt x="129540" y="2458224"/>
                </a:lnTo>
                <a:lnTo>
                  <a:pt x="182880" y="2490228"/>
                </a:lnTo>
                <a:lnTo>
                  <a:pt x="198120" y="2496324"/>
                </a:lnTo>
                <a:lnTo>
                  <a:pt x="211836" y="2502420"/>
                </a:lnTo>
                <a:lnTo>
                  <a:pt x="257556" y="2516136"/>
                </a:lnTo>
                <a:lnTo>
                  <a:pt x="274320" y="2517660"/>
                </a:lnTo>
                <a:lnTo>
                  <a:pt x="289560" y="2520708"/>
                </a:lnTo>
                <a:lnTo>
                  <a:pt x="306324" y="2522232"/>
                </a:lnTo>
                <a:lnTo>
                  <a:pt x="1580388" y="2522232"/>
                </a:lnTo>
                <a:lnTo>
                  <a:pt x="1597152" y="2520708"/>
                </a:lnTo>
                <a:lnTo>
                  <a:pt x="1613916" y="2517660"/>
                </a:lnTo>
                <a:lnTo>
                  <a:pt x="1629156" y="2516136"/>
                </a:lnTo>
                <a:lnTo>
                  <a:pt x="1674876" y="2502420"/>
                </a:lnTo>
                <a:lnTo>
                  <a:pt x="1719072" y="2482608"/>
                </a:lnTo>
                <a:lnTo>
                  <a:pt x="1731264" y="2474988"/>
                </a:lnTo>
                <a:lnTo>
                  <a:pt x="1744980" y="2467368"/>
                </a:lnTo>
                <a:lnTo>
                  <a:pt x="1793748" y="2426220"/>
                </a:lnTo>
                <a:lnTo>
                  <a:pt x="1822704" y="2392692"/>
                </a:lnTo>
                <a:lnTo>
                  <a:pt x="1831848" y="2378976"/>
                </a:lnTo>
                <a:lnTo>
                  <a:pt x="1840992" y="2366784"/>
                </a:lnTo>
                <a:lnTo>
                  <a:pt x="1848612" y="2353068"/>
                </a:lnTo>
                <a:lnTo>
                  <a:pt x="1854708" y="2339352"/>
                </a:lnTo>
                <a:lnTo>
                  <a:pt x="1862328" y="2324112"/>
                </a:lnTo>
                <a:lnTo>
                  <a:pt x="1866900" y="2310396"/>
                </a:lnTo>
                <a:lnTo>
                  <a:pt x="1872996" y="2295156"/>
                </a:lnTo>
                <a:lnTo>
                  <a:pt x="1877568" y="2279916"/>
                </a:lnTo>
                <a:lnTo>
                  <a:pt x="1880616" y="2263152"/>
                </a:lnTo>
                <a:lnTo>
                  <a:pt x="1883664" y="2247912"/>
                </a:lnTo>
                <a:lnTo>
                  <a:pt x="1885188" y="2231148"/>
                </a:lnTo>
                <a:lnTo>
                  <a:pt x="1886712" y="2215908"/>
                </a:lnTo>
                <a:lnTo>
                  <a:pt x="1886712" y="306324"/>
                </a:lnTo>
                <a:close/>
              </a:path>
              <a:path w="4188460" h="2522854">
                <a:moveTo>
                  <a:pt x="4187952" y="222504"/>
                </a:moveTo>
                <a:lnTo>
                  <a:pt x="4177284" y="164592"/>
                </a:lnTo>
                <a:lnTo>
                  <a:pt x="4162044" y="129108"/>
                </a:lnTo>
                <a:lnTo>
                  <a:pt x="4162044" y="214884"/>
                </a:lnTo>
                <a:lnTo>
                  <a:pt x="4162044" y="1143012"/>
                </a:lnTo>
                <a:lnTo>
                  <a:pt x="4152900" y="1184160"/>
                </a:lnTo>
                <a:lnTo>
                  <a:pt x="4137660" y="1222260"/>
                </a:lnTo>
                <a:lnTo>
                  <a:pt x="4114800" y="1254264"/>
                </a:lnTo>
                <a:lnTo>
                  <a:pt x="4085844" y="1283220"/>
                </a:lnTo>
                <a:lnTo>
                  <a:pt x="4052316" y="1306080"/>
                </a:lnTo>
                <a:lnTo>
                  <a:pt x="4015740" y="1321320"/>
                </a:lnTo>
                <a:lnTo>
                  <a:pt x="3974592" y="1328940"/>
                </a:lnTo>
                <a:lnTo>
                  <a:pt x="3963924" y="1330464"/>
                </a:lnTo>
                <a:lnTo>
                  <a:pt x="2279904" y="1330464"/>
                </a:lnTo>
                <a:lnTo>
                  <a:pt x="2270760" y="1328940"/>
                </a:lnTo>
                <a:lnTo>
                  <a:pt x="2249424" y="1325892"/>
                </a:lnTo>
                <a:lnTo>
                  <a:pt x="2209800" y="1313700"/>
                </a:lnTo>
                <a:lnTo>
                  <a:pt x="2174748" y="1293888"/>
                </a:lnTo>
                <a:lnTo>
                  <a:pt x="2144268" y="1269504"/>
                </a:lnTo>
                <a:lnTo>
                  <a:pt x="2118360" y="1237500"/>
                </a:lnTo>
                <a:lnTo>
                  <a:pt x="2098548" y="1202448"/>
                </a:lnTo>
                <a:lnTo>
                  <a:pt x="2086356" y="1162824"/>
                </a:lnTo>
                <a:lnTo>
                  <a:pt x="2083308" y="1143012"/>
                </a:lnTo>
                <a:lnTo>
                  <a:pt x="2083308" y="213360"/>
                </a:lnTo>
                <a:lnTo>
                  <a:pt x="2092452" y="172212"/>
                </a:lnTo>
                <a:lnTo>
                  <a:pt x="2107692" y="134112"/>
                </a:lnTo>
                <a:lnTo>
                  <a:pt x="2130552" y="102108"/>
                </a:lnTo>
                <a:lnTo>
                  <a:pt x="2159508" y="73152"/>
                </a:lnTo>
                <a:lnTo>
                  <a:pt x="2193036" y="50292"/>
                </a:lnTo>
                <a:lnTo>
                  <a:pt x="2229612" y="35052"/>
                </a:lnTo>
                <a:lnTo>
                  <a:pt x="2270760" y="27432"/>
                </a:lnTo>
                <a:lnTo>
                  <a:pt x="2281428" y="25908"/>
                </a:lnTo>
                <a:lnTo>
                  <a:pt x="3963924" y="25908"/>
                </a:lnTo>
                <a:lnTo>
                  <a:pt x="4015740" y="35052"/>
                </a:lnTo>
                <a:lnTo>
                  <a:pt x="4053840" y="51816"/>
                </a:lnTo>
                <a:lnTo>
                  <a:pt x="4087368" y="74676"/>
                </a:lnTo>
                <a:lnTo>
                  <a:pt x="4114800" y="102108"/>
                </a:lnTo>
                <a:lnTo>
                  <a:pt x="4137660" y="135636"/>
                </a:lnTo>
                <a:lnTo>
                  <a:pt x="4158996" y="193548"/>
                </a:lnTo>
                <a:lnTo>
                  <a:pt x="4162044" y="214884"/>
                </a:lnTo>
                <a:lnTo>
                  <a:pt x="4162044" y="129108"/>
                </a:lnTo>
                <a:lnTo>
                  <a:pt x="4134612" y="85344"/>
                </a:lnTo>
                <a:lnTo>
                  <a:pt x="4102608" y="53340"/>
                </a:lnTo>
                <a:lnTo>
                  <a:pt x="4058843" y="25908"/>
                </a:lnTo>
                <a:lnTo>
                  <a:pt x="4044696" y="18288"/>
                </a:lnTo>
                <a:lnTo>
                  <a:pt x="4021836" y="10668"/>
                </a:lnTo>
                <a:lnTo>
                  <a:pt x="4000500" y="4572"/>
                </a:lnTo>
                <a:lnTo>
                  <a:pt x="3977640" y="1524"/>
                </a:lnTo>
                <a:lnTo>
                  <a:pt x="3965448" y="1524"/>
                </a:lnTo>
                <a:lnTo>
                  <a:pt x="3953256" y="0"/>
                </a:lnTo>
                <a:lnTo>
                  <a:pt x="2292096" y="0"/>
                </a:lnTo>
                <a:lnTo>
                  <a:pt x="2279904" y="1524"/>
                </a:lnTo>
                <a:lnTo>
                  <a:pt x="2267712" y="1524"/>
                </a:lnTo>
                <a:lnTo>
                  <a:pt x="2221992" y="10668"/>
                </a:lnTo>
                <a:lnTo>
                  <a:pt x="2179320" y="28956"/>
                </a:lnTo>
                <a:lnTo>
                  <a:pt x="2142744" y="54864"/>
                </a:lnTo>
                <a:lnTo>
                  <a:pt x="2110740" y="86868"/>
                </a:lnTo>
                <a:lnTo>
                  <a:pt x="2084832" y="123444"/>
                </a:lnTo>
                <a:lnTo>
                  <a:pt x="2068068" y="166116"/>
                </a:lnTo>
                <a:lnTo>
                  <a:pt x="2058924" y="211836"/>
                </a:lnTo>
                <a:lnTo>
                  <a:pt x="2057400" y="222504"/>
                </a:lnTo>
                <a:lnTo>
                  <a:pt x="2057400" y="1133868"/>
                </a:lnTo>
                <a:lnTo>
                  <a:pt x="2058924" y="1146060"/>
                </a:lnTo>
                <a:lnTo>
                  <a:pt x="2068068" y="1191780"/>
                </a:lnTo>
                <a:lnTo>
                  <a:pt x="2086356" y="1234452"/>
                </a:lnTo>
                <a:lnTo>
                  <a:pt x="2110740" y="1271028"/>
                </a:lnTo>
                <a:lnTo>
                  <a:pt x="2142744" y="1303032"/>
                </a:lnTo>
                <a:lnTo>
                  <a:pt x="2200656" y="1338084"/>
                </a:lnTo>
                <a:lnTo>
                  <a:pt x="2244852" y="1351800"/>
                </a:lnTo>
                <a:lnTo>
                  <a:pt x="2267712" y="1354848"/>
                </a:lnTo>
                <a:lnTo>
                  <a:pt x="2279904" y="1354848"/>
                </a:lnTo>
                <a:lnTo>
                  <a:pt x="2292096" y="1356372"/>
                </a:lnTo>
                <a:lnTo>
                  <a:pt x="3953256" y="1356372"/>
                </a:lnTo>
                <a:lnTo>
                  <a:pt x="3965448" y="1354848"/>
                </a:lnTo>
                <a:lnTo>
                  <a:pt x="3977640" y="1354848"/>
                </a:lnTo>
                <a:lnTo>
                  <a:pt x="4002024" y="1350276"/>
                </a:lnTo>
                <a:lnTo>
                  <a:pt x="4023360" y="1345704"/>
                </a:lnTo>
                <a:lnTo>
                  <a:pt x="4058920" y="1330464"/>
                </a:lnTo>
                <a:lnTo>
                  <a:pt x="4066032" y="1327416"/>
                </a:lnTo>
                <a:lnTo>
                  <a:pt x="4102608" y="1301508"/>
                </a:lnTo>
                <a:lnTo>
                  <a:pt x="4134612" y="1269504"/>
                </a:lnTo>
                <a:lnTo>
                  <a:pt x="4160520" y="1232928"/>
                </a:lnTo>
                <a:lnTo>
                  <a:pt x="4177284" y="1190256"/>
                </a:lnTo>
                <a:lnTo>
                  <a:pt x="4186428" y="1144536"/>
                </a:lnTo>
                <a:lnTo>
                  <a:pt x="4187952" y="1133868"/>
                </a:lnTo>
                <a:lnTo>
                  <a:pt x="4187952" y="222504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/>
          <p:cNvSpPr txBox="1"/>
          <p:nvPr/>
        </p:nvSpPr>
        <p:spPr>
          <a:xfrm>
            <a:off x="1637788" y="3750063"/>
            <a:ext cx="84137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solidFill>
                  <a:srgbClr val="548ED4"/>
                </a:solidFill>
                <a:latin typeface="Arial"/>
                <a:cs typeface="Arial"/>
              </a:rPr>
              <a:t>AB </a:t>
            </a:r>
            <a:r>
              <a:rPr sz="800" b="1" spc="-10" dirty="0">
                <a:solidFill>
                  <a:srgbClr val="548ED4"/>
                </a:solidFill>
                <a:latin typeface="Arial"/>
                <a:cs typeface="Arial"/>
              </a:rPr>
              <a:t>Üyesi</a:t>
            </a:r>
            <a:r>
              <a:rPr sz="800" b="1" spc="55" dirty="0">
                <a:solidFill>
                  <a:srgbClr val="548ED4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548ED4"/>
                </a:solidFill>
                <a:latin typeface="Arial"/>
                <a:cs typeface="Arial"/>
              </a:rPr>
              <a:t>Ülkeler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080030" y="4029552"/>
            <a:ext cx="1180465" cy="207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6080" marR="376555" indent="29845" algn="just">
              <a:lnSpc>
                <a:spcPct val="120000"/>
              </a:lnSpc>
              <a:spcBef>
                <a:spcPts val="100"/>
              </a:spcBef>
            </a:pPr>
            <a:r>
              <a:rPr sz="800" b="1" spc="-10" dirty="0">
                <a:latin typeface="Arial"/>
                <a:cs typeface="Arial"/>
              </a:rPr>
              <a:t>Austria  </a:t>
            </a:r>
            <a:r>
              <a:rPr sz="800" b="1" spc="-5" dirty="0">
                <a:latin typeface="Arial"/>
                <a:cs typeface="Arial"/>
              </a:rPr>
              <a:t>Be</a:t>
            </a:r>
            <a:r>
              <a:rPr sz="800" b="1" dirty="0">
                <a:latin typeface="Arial"/>
                <a:cs typeface="Arial"/>
              </a:rPr>
              <a:t>l</a:t>
            </a:r>
            <a:r>
              <a:rPr sz="800" b="1" spc="-5" dirty="0">
                <a:latin typeface="Arial"/>
                <a:cs typeface="Arial"/>
              </a:rPr>
              <a:t>g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5" dirty="0">
                <a:latin typeface="Arial"/>
                <a:cs typeface="Arial"/>
              </a:rPr>
              <a:t>u</a:t>
            </a:r>
            <a:r>
              <a:rPr sz="800" b="1" dirty="0">
                <a:latin typeface="Arial"/>
                <a:cs typeface="Arial"/>
              </a:rPr>
              <a:t>m  </a:t>
            </a:r>
            <a:r>
              <a:rPr sz="800" b="1" spc="-5" dirty="0">
                <a:latin typeface="Arial"/>
                <a:cs typeface="Arial"/>
              </a:rPr>
              <a:t>Bu</a:t>
            </a:r>
            <a:r>
              <a:rPr sz="800" b="1" dirty="0">
                <a:latin typeface="Arial"/>
                <a:cs typeface="Arial"/>
              </a:rPr>
              <a:t>l</a:t>
            </a:r>
            <a:r>
              <a:rPr sz="800" b="1" spc="-5" dirty="0">
                <a:latin typeface="Arial"/>
                <a:cs typeface="Arial"/>
              </a:rPr>
              <a:t>g</a:t>
            </a:r>
            <a:r>
              <a:rPr sz="800" b="1" dirty="0">
                <a:latin typeface="Arial"/>
                <a:cs typeface="Arial"/>
              </a:rPr>
              <a:t>a</a:t>
            </a:r>
            <a:r>
              <a:rPr sz="800" b="1" spc="-10" dirty="0">
                <a:latin typeface="Arial"/>
                <a:cs typeface="Arial"/>
              </a:rPr>
              <a:t>r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dirty="0">
                <a:latin typeface="Arial"/>
                <a:cs typeface="Arial"/>
              </a:rPr>
              <a:t>a  </a:t>
            </a:r>
            <a:r>
              <a:rPr sz="800" b="1" spc="-5" dirty="0">
                <a:latin typeface="Arial"/>
                <a:cs typeface="Arial"/>
              </a:rPr>
              <a:t>Croatia</a:t>
            </a:r>
            <a:endParaRPr sz="800" dirty="0">
              <a:latin typeface="Arial"/>
              <a:cs typeface="Arial"/>
            </a:endParaRPr>
          </a:p>
          <a:p>
            <a:pPr marL="208915" marR="5080" indent="-196850" algn="just">
              <a:lnSpc>
                <a:spcPct val="120000"/>
              </a:lnSpc>
            </a:pPr>
            <a:r>
              <a:rPr sz="800" b="1" dirty="0">
                <a:latin typeface="Arial"/>
                <a:cs typeface="Arial"/>
              </a:rPr>
              <a:t>G.A of </a:t>
            </a:r>
            <a:r>
              <a:rPr sz="800" b="1" spc="-5" dirty="0">
                <a:latin typeface="Arial"/>
                <a:cs typeface="Arial"/>
              </a:rPr>
              <a:t>Southern</a:t>
            </a:r>
            <a:r>
              <a:rPr sz="800" b="1" spc="-6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Cyprus  </a:t>
            </a:r>
            <a:r>
              <a:rPr sz="800" b="1" dirty="0">
                <a:latin typeface="Arial"/>
                <a:cs typeface="Arial"/>
              </a:rPr>
              <a:t>Czech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Republic</a:t>
            </a:r>
            <a:endParaRPr sz="800" dirty="0">
              <a:latin typeface="Arial"/>
              <a:cs typeface="Arial"/>
            </a:endParaRPr>
          </a:p>
          <a:p>
            <a:pPr marL="370205" marR="358140" indent="-3175" algn="ctr">
              <a:lnSpc>
                <a:spcPct val="120000"/>
              </a:lnSpc>
            </a:pPr>
            <a:r>
              <a:rPr sz="800" b="1" spc="-5" dirty="0">
                <a:latin typeface="Arial"/>
                <a:cs typeface="Arial"/>
              </a:rPr>
              <a:t>Den</a:t>
            </a:r>
            <a:r>
              <a:rPr sz="800" b="1" spc="5" dirty="0">
                <a:latin typeface="Arial"/>
                <a:cs typeface="Arial"/>
              </a:rPr>
              <a:t>m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rk  Estonia  Finland  </a:t>
            </a:r>
            <a:r>
              <a:rPr sz="800" b="1" spc="-5" dirty="0">
                <a:latin typeface="Arial"/>
                <a:cs typeface="Arial"/>
              </a:rPr>
              <a:t>France  </a:t>
            </a:r>
            <a:r>
              <a:rPr sz="800" b="1" dirty="0">
                <a:latin typeface="Arial"/>
                <a:cs typeface="Arial"/>
              </a:rPr>
              <a:t>G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rm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5" dirty="0">
                <a:latin typeface="Arial"/>
                <a:cs typeface="Arial"/>
              </a:rPr>
              <a:t>n</a:t>
            </a:r>
            <a:r>
              <a:rPr sz="800" b="1" dirty="0">
                <a:latin typeface="Arial"/>
                <a:cs typeface="Arial"/>
              </a:rPr>
              <a:t>y  </a:t>
            </a:r>
            <a:r>
              <a:rPr sz="800" b="1" spc="-5" dirty="0">
                <a:latin typeface="Arial"/>
                <a:cs typeface="Arial"/>
              </a:rPr>
              <a:t>Greece  Hungary  </a:t>
            </a:r>
            <a:r>
              <a:rPr sz="800" b="1" dirty="0">
                <a:latin typeface="Arial"/>
                <a:cs typeface="Arial"/>
              </a:rPr>
              <a:t>Ireland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1" name="object 16"/>
          <p:cNvSpPr txBox="1"/>
          <p:nvPr/>
        </p:nvSpPr>
        <p:spPr>
          <a:xfrm>
            <a:off x="2256571" y="4040209"/>
            <a:ext cx="614680" cy="192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 marR="71755" indent="5715" algn="ctr">
              <a:lnSpc>
                <a:spcPct val="12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Italy  </a:t>
            </a:r>
            <a:r>
              <a:rPr sz="800" b="1" spc="-5" dirty="0">
                <a:latin typeface="Arial"/>
                <a:cs typeface="Arial"/>
              </a:rPr>
              <a:t>Latvia  L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15" dirty="0">
                <a:latin typeface="Arial"/>
                <a:cs typeface="Arial"/>
              </a:rPr>
              <a:t>t</a:t>
            </a:r>
            <a:r>
              <a:rPr sz="800" b="1" spc="5" dirty="0">
                <a:latin typeface="Arial"/>
                <a:cs typeface="Arial"/>
              </a:rPr>
              <a:t>h</a:t>
            </a:r>
            <a:r>
              <a:rPr sz="800" b="1" spc="-5" dirty="0">
                <a:latin typeface="Arial"/>
                <a:cs typeface="Arial"/>
              </a:rPr>
              <a:t>uan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dirty="0">
                <a:latin typeface="Arial"/>
                <a:cs typeface="Arial"/>
              </a:rPr>
              <a:t>a</a:t>
            </a:r>
            <a:endParaRPr sz="800" dirty="0">
              <a:latin typeface="Arial"/>
              <a:cs typeface="Arial"/>
            </a:endParaRPr>
          </a:p>
          <a:p>
            <a:pPr marL="12700" marR="5080" indent="1270" algn="ctr">
              <a:lnSpc>
                <a:spcPct val="120000"/>
              </a:lnSpc>
            </a:pPr>
            <a:r>
              <a:rPr sz="800" b="1" spc="-5" dirty="0">
                <a:latin typeface="Arial"/>
                <a:cs typeface="Arial"/>
              </a:rPr>
              <a:t>Lu</a:t>
            </a:r>
            <a:r>
              <a:rPr sz="800" b="1" dirty="0">
                <a:latin typeface="Arial"/>
                <a:cs typeface="Arial"/>
              </a:rPr>
              <a:t>x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m</a:t>
            </a:r>
            <a:r>
              <a:rPr sz="800" b="1" spc="5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u</a:t>
            </a:r>
            <a:r>
              <a:rPr sz="800" b="1" dirty="0">
                <a:latin typeface="Arial"/>
                <a:cs typeface="Arial"/>
              </a:rPr>
              <a:t>rg  Malta  </a:t>
            </a:r>
            <a:r>
              <a:rPr sz="800" b="1" spc="-5" dirty="0">
                <a:latin typeface="Arial"/>
                <a:cs typeface="Arial"/>
              </a:rPr>
              <a:t>Nethe</a:t>
            </a:r>
            <a:r>
              <a:rPr sz="800" b="1" dirty="0">
                <a:latin typeface="Arial"/>
                <a:cs typeface="Arial"/>
              </a:rPr>
              <a:t>rl</a:t>
            </a:r>
            <a:r>
              <a:rPr sz="800" b="1" spc="-5" dirty="0">
                <a:latin typeface="Arial"/>
                <a:cs typeface="Arial"/>
              </a:rPr>
              <a:t>a</a:t>
            </a:r>
            <a:r>
              <a:rPr sz="800" b="1" spc="5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d</a:t>
            </a:r>
            <a:r>
              <a:rPr sz="800" b="1" dirty="0">
                <a:latin typeface="Arial"/>
                <a:cs typeface="Arial"/>
              </a:rPr>
              <a:t>s  Poland  </a:t>
            </a:r>
            <a:r>
              <a:rPr sz="800" b="1" spc="-5" dirty="0">
                <a:latin typeface="Arial"/>
                <a:cs typeface="Arial"/>
              </a:rPr>
              <a:t>Portugal  </a:t>
            </a:r>
            <a:r>
              <a:rPr sz="800" b="1" dirty="0">
                <a:latin typeface="Arial"/>
                <a:cs typeface="Arial"/>
              </a:rPr>
              <a:t>Romania  Slovakia  Slovenia  Spain  Sweden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2" name="object 4"/>
          <p:cNvSpPr txBox="1"/>
          <p:nvPr/>
        </p:nvSpPr>
        <p:spPr>
          <a:xfrm>
            <a:off x="3160303" y="3734857"/>
            <a:ext cx="1986280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00" b="1" spc="-20" dirty="0">
                <a:solidFill>
                  <a:srgbClr val="548ED4"/>
                </a:solidFill>
                <a:latin typeface="Arial"/>
                <a:cs typeface="Arial"/>
              </a:rPr>
              <a:t>AB </a:t>
            </a:r>
            <a:r>
              <a:rPr sz="800" b="1" spc="-10" dirty="0">
                <a:solidFill>
                  <a:srgbClr val="548ED4"/>
                </a:solidFill>
                <a:latin typeface="Arial"/>
                <a:cs typeface="Arial"/>
              </a:rPr>
              <a:t>üyesi</a:t>
            </a:r>
            <a:r>
              <a:rPr sz="800" b="1" spc="90" dirty="0">
                <a:solidFill>
                  <a:srgbClr val="548ED4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548ED4"/>
                </a:solidFill>
                <a:latin typeface="Arial"/>
                <a:cs typeface="Arial"/>
              </a:rPr>
              <a:t>olmayıp,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solidFill>
                  <a:srgbClr val="548ED4"/>
                </a:solidFill>
                <a:latin typeface="Arial"/>
                <a:cs typeface="Arial"/>
              </a:rPr>
              <a:t>Erasmus+ Programına dahil olan</a:t>
            </a:r>
            <a:r>
              <a:rPr sz="800" b="1" spc="-55" dirty="0">
                <a:solidFill>
                  <a:srgbClr val="548ED4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548ED4"/>
                </a:solidFill>
                <a:latin typeface="Arial"/>
                <a:cs typeface="Arial"/>
              </a:rPr>
              <a:t>Ülkeler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3" name="object 5"/>
          <p:cNvSpPr txBox="1"/>
          <p:nvPr/>
        </p:nvSpPr>
        <p:spPr>
          <a:xfrm>
            <a:off x="3725689" y="4100594"/>
            <a:ext cx="853440" cy="7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Iceland  </a:t>
            </a:r>
            <a:r>
              <a:rPr sz="800" b="1" spc="-5" dirty="0">
                <a:latin typeface="Arial"/>
                <a:cs typeface="Arial"/>
              </a:rPr>
              <a:t>Liechtenstein  North</a:t>
            </a:r>
            <a:r>
              <a:rPr sz="800" b="1" spc="-7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Macedonia  Norway</a:t>
            </a:r>
            <a:endParaRPr sz="800" dirty="0">
              <a:latin typeface="Arial"/>
              <a:cs typeface="Arial"/>
            </a:endParaRPr>
          </a:p>
          <a:p>
            <a:pPr marL="262255" marR="250190" indent="-4445"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S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5" dirty="0">
                <a:latin typeface="Arial"/>
                <a:cs typeface="Arial"/>
              </a:rPr>
              <a:t>b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dirty="0">
                <a:latin typeface="Arial"/>
                <a:cs typeface="Arial"/>
              </a:rPr>
              <a:t>a  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spc="-5" dirty="0">
                <a:latin typeface="Arial"/>
                <a:cs typeface="Arial"/>
              </a:rPr>
              <a:t>u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5" dirty="0">
                <a:latin typeface="Arial"/>
                <a:cs typeface="Arial"/>
              </a:rPr>
              <a:t>ke</a:t>
            </a:r>
            <a:r>
              <a:rPr sz="800" b="1" dirty="0">
                <a:latin typeface="Arial"/>
                <a:cs typeface="Arial"/>
              </a:rPr>
              <a:t>y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" name="object 11"/>
          <p:cNvSpPr txBox="1"/>
          <p:nvPr/>
        </p:nvSpPr>
        <p:spPr>
          <a:xfrm>
            <a:off x="5994871" y="2309905"/>
            <a:ext cx="31184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lito"/>
                <a:cs typeface="Carlito"/>
              </a:rPr>
              <a:t>Third </a:t>
            </a:r>
            <a:r>
              <a:rPr sz="1200" b="1" spc="-5" dirty="0">
                <a:latin typeface="Carlito"/>
                <a:cs typeface="Carlito"/>
              </a:rPr>
              <a:t>countries </a:t>
            </a:r>
            <a:r>
              <a:rPr sz="1200" b="1" dirty="0">
                <a:solidFill>
                  <a:srgbClr val="BF0000"/>
                </a:solidFill>
                <a:latin typeface="Carlito"/>
                <a:cs typeface="Carlito"/>
              </a:rPr>
              <a:t>not </a:t>
            </a:r>
            <a:r>
              <a:rPr sz="1200" b="1" spc="-5" dirty="0">
                <a:latin typeface="Carlito"/>
                <a:cs typeface="Carlito"/>
              </a:rPr>
              <a:t>associated to </a:t>
            </a:r>
            <a:r>
              <a:rPr sz="1200" b="1" dirty="0">
                <a:latin typeface="Carlito"/>
                <a:cs typeface="Carlito"/>
              </a:rPr>
              <a:t>the</a:t>
            </a:r>
            <a:r>
              <a:rPr sz="1200" b="1" spc="-4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Programme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5" name="object 10"/>
          <p:cNvSpPr/>
          <p:nvPr/>
        </p:nvSpPr>
        <p:spPr>
          <a:xfrm>
            <a:off x="5971692" y="2273808"/>
            <a:ext cx="4140835" cy="1042669"/>
          </a:xfrm>
          <a:custGeom>
            <a:avLst/>
            <a:gdLst/>
            <a:ahLst/>
            <a:cxnLst/>
            <a:rect l="l" t="t" r="r" b="b"/>
            <a:pathLst>
              <a:path w="4140834" h="1042670">
                <a:moveTo>
                  <a:pt x="4134612" y="1042416"/>
                </a:moveTo>
                <a:lnTo>
                  <a:pt x="6096" y="1042416"/>
                </a:lnTo>
                <a:lnTo>
                  <a:pt x="0" y="1036320"/>
                </a:lnTo>
                <a:lnTo>
                  <a:pt x="0" y="6096"/>
                </a:lnTo>
                <a:lnTo>
                  <a:pt x="6096" y="0"/>
                </a:lnTo>
                <a:lnTo>
                  <a:pt x="4134612" y="0"/>
                </a:lnTo>
                <a:lnTo>
                  <a:pt x="4140708" y="6096"/>
                </a:lnTo>
                <a:lnTo>
                  <a:pt x="4140708" y="13716"/>
                </a:lnTo>
                <a:lnTo>
                  <a:pt x="25908" y="13716"/>
                </a:lnTo>
                <a:lnTo>
                  <a:pt x="12192" y="25908"/>
                </a:lnTo>
                <a:lnTo>
                  <a:pt x="25908" y="25908"/>
                </a:lnTo>
                <a:lnTo>
                  <a:pt x="25908" y="1016508"/>
                </a:lnTo>
                <a:lnTo>
                  <a:pt x="12192" y="1016508"/>
                </a:lnTo>
                <a:lnTo>
                  <a:pt x="25908" y="1028700"/>
                </a:lnTo>
                <a:lnTo>
                  <a:pt x="4140708" y="1028700"/>
                </a:lnTo>
                <a:lnTo>
                  <a:pt x="4140708" y="1036320"/>
                </a:lnTo>
                <a:lnTo>
                  <a:pt x="4134612" y="1042416"/>
                </a:lnTo>
                <a:close/>
              </a:path>
              <a:path w="4140834" h="1042670">
                <a:moveTo>
                  <a:pt x="25908" y="25908"/>
                </a:moveTo>
                <a:lnTo>
                  <a:pt x="12192" y="25908"/>
                </a:lnTo>
                <a:lnTo>
                  <a:pt x="25908" y="13716"/>
                </a:lnTo>
                <a:lnTo>
                  <a:pt x="25908" y="25908"/>
                </a:lnTo>
                <a:close/>
              </a:path>
              <a:path w="4140834" h="1042670">
                <a:moveTo>
                  <a:pt x="4114800" y="25908"/>
                </a:moveTo>
                <a:lnTo>
                  <a:pt x="25908" y="25908"/>
                </a:lnTo>
                <a:lnTo>
                  <a:pt x="25908" y="13716"/>
                </a:lnTo>
                <a:lnTo>
                  <a:pt x="4114800" y="13716"/>
                </a:lnTo>
                <a:lnTo>
                  <a:pt x="4114800" y="25908"/>
                </a:lnTo>
                <a:close/>
              </a:path>
              <a:path w="4140834" h="1042670">
                <a:moveTo>
                  <a:pt x="4114800" y="1028700"/>
                </a:moveTo>
                <a:lnTo>
                  <a:pt x="4114800" y="13716"/>
                </a:lnTo>
                <a:lnTo>
                  <a:pt x="4126992" y="25908"/>
                </a:lnTo>
                <a:lnTo>
                  <a:pt x="4140708" y="25908"/>
                </a:lnTo>
                <a:lnTo>
                  <a:pt x="4140708" y="1016508"/>
                </a:lnTo>
                <a:lnTo>
                  <a:pt x="4126992" y="1016508"/>
                </a:lnTo>
                <a:lnTo>
                  <a:pt x="4114800" y="1028700"/>
                </a:lnTo>
                <a:close/>
              </a:path>
              <a:path w="4140834" h="1042670">
                <a:moveTo>
                  <a:pt x="4140708" y="25908"/>
                </a:moveTo>
                <a:lnTo>
                  <a:pt x="4126992" y="25908"/>
                </a:lnTo>
                <a:lnTo>
                  <a:pt x="4114800" y="13716"/>
                </a:lnTo>
                <a:lnTo>
                  <a:pt x="4140708" y="13716"/>
                </a:lnTo>
                <a:lnTo>
                  <a:pt x="4140708" y="25908"/>
                </a:lnTo>
                <a:close/>
              </a:path>
              <a:path w="4140834" h="1042670">
                <a:moveTo>
                  <a:pt x="25908" y="1028700"/>
                </a:moveTo>
                <a:lnTo>
                  <a:pt x="12192" y="1016508"/>
                </a:lnTo>
                <a:lnTo>
                  <a:pt x="25908" y="1016508"/>
                </a:lnTo>
                <a:lnTo>
                  <a:pt x="25908" y="1028700"/>
                </a:lnTo>
                <a:close/>
              </a:path>
              <a:path w="4140834" h="1042670">
                <a:moveTo>
                  <a:pt x="4114800" y="1028700"/>
                </a:moveTo>
                <a:lnTo>
                  <a:pt x="25908" y="1028700"/>
                </a:lnTo>
                <a:lnTo>
                  <a:pt x="25908" y="1016508"/>
                </a:lnTo>
                <a:lnTo>
                  <a:pt x="4114800" y="1016508"/>
                </a:lnTo>
                <a:lnTo>
                  <a:pt x="4114800" y="1028700"/>
                </a:lnTo>
                <a:close/>
              </a:path>
              <a:path w="4140834" h="1042670">
                <a:moveTo>
                  <a:pt x="4140708" y="1028700"/>
                </a:moveTo>
                <a:lnTo>
                  <a:pt x="4114800" y="1028700"/>
                </a:lnTo>
                <a:lnTo>
                  <a:pt x="4126992" y="1016508"/>
                </a:lnTo>
                <a:lnTo>
                  <a:pt x="4140708" y="1016508"/>
                </a:lnTo>
                <a:lnTo>
                  <a:pt x="4140708" y="1028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2"/>
          <p:cNvSpPr txBox="1"/>
          <p:nvPr/>
        </p:nvSpPr>
        <p:spPr>
          <a:xfrm>
            <a:off x="6311874" y="2858484"/>
            <a:ext cx="2482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F0000"/>
                </a:solidFill>
                <a:latin typeface="Carlito"/>
                <a:cs typeface="Carlito"/>
              </a:rPr>
              <a:t>Eski </a:t>
            </a:r>
            <a:r>
              <a:rPr sz="1200" b="1" i="1" spc="-10" dirty="0">
                <a:solidFill>
                  <a:srgbClr val="FF0000"/>
                </a:solidFill>
                <a:latin typeface="Carlito"/>
                <a:cs typeface="Carlito"/>
              </a:rPr>
              <a:t>Terminoloji </a:t>
            </a:r>
            <a:r>
              <a:rPr sz="1200" b="1" i="1" dirty="0">
                <a:solidFill>
                  <a:srgbClr val="FF0000"/>
                </a:solidFill>
                <a:latin typeface="Carlito"/>
                <a:cs typeface="Carlito"/>
              </a:rPr>
              <a:t>ile </a:t>
            </a:r>
            <a:r>
              <a:rPr sz="1200" b="1" i="1" spc="-5" dirty="0">
                <a:solidFill>
                  <a:srgbClr val="FF0000"/>
                </a:solidFill>
                <a:latin typeface="Carlito"/>
                <a:cs typeface="Carlito"/>
              </a:rPr>
              <a:t>“Partner</a:t>
            </a:r>
            <a:r>
              <a:rPr sz="1200" b="1" i="1" spc="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Carlito"/>
                <a:cs typeface="Carlito"/>
              </a:rPr>
              <a:t>Countries”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7" name="object 23"/>
          <p:cNvSpPr/>
          <p:nvPr/>
        </p:nvSpPr>
        <p:spPr>
          <a:xfrm>
            <a:off x="7514843" y="3302508"/>
            <a:ext cx="76200" cy="344805"/>
          </a:xfrm>
          <a:custGeom>
            <a:avLst/>
            <a:gdLst/>
            <a:ahLst/>
            <a:cxnLst/>
            <a:rect l="l" t="t" r="r" b="b"/>
            <a:pathLst>
              <a:path w="76200" h="344804">
                <a:moveTo>
                  <a:pt x="51816" y="280416"/>
                </a:moveTo>
                <a:lnTo>
                  <a:pt x="25908" y="280416"/>
                </a:lnTo>
                <a:lnTo>
                  <a:pt x="25908" y="0"/>
                </a:lnTo>
                <a:lnTo>
                  <a:pt x="51816" y="0"/>
                </a:lnTo>
                <a:lnTo>
                  <a:pt x="51816" y="280416"/>
                </a:lnTo>
                <a:close/>
              </a:path>
              <a:path w="76200" h="344804">
                <a:moveTo>
                  <a:pt x="38100" y="344424"/>
                </a:moveTo>
                <a:lnTo>
                  <a:pt x="0" y="268224"/>
                </a:lnTo>
                <a:lnTo>
                  <a:pt x="25908" y="268224"/>
                </a:lnTo>
                <a:lnTo>
                  <a:pt x="25908" y="280416"/>
                </a:lnTo>
                <a:lnTo>
                  <a:pt x="70104" y="280416"/>
                </a:lnTo>
                <a:lnTo>
                  <a:pt x="38100" y="344424"/>
                </a:lnTo>
                <a:close/>
              </a:path>
              <a:path w="76200" h="344804">
                <a:moveTo>
                  <a:pt x="70104" y="280416"/>
                </a:moveTo>
                <a:lnTo>
                  <a:pt x="51816" y="280416"/>
                </a:lnTo>
                <a:lnTo>
                  <a:pt x="51816" y="268224"/>
                </a:lnTo>
                <a:lnTo>
                  <a:pt x="76200" y="268224"/>
                </a:lnTo>
                <a:lnTo>
                  <a:pt x="70104" y="280416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4"/>
          <p:cNvSpPr/>
          <p:nvPr/>
        </p:nvSpPr>
        <p:spPr>
          <a:xfrm>
            <a:off x="6117335" y="3657600"/>
            <a:ext cx="3074035" cy="558165"/>
          </a:xfrm>
          <a:custGeom>
            <a:avLst/>
            <a:gdLst/>
            <a:ahLst/>
            <a:cxnLst/>
            <a:rect l="l" t="t" r="r" b="b"/>
            <a:pathLst>
              <a:path w="3074034" h="558164">
                <a:moveTo>
                  <a:pt x="2983992" y="557784"/>
                </a:moveTo>
                <a:lnTo>
                  <a:pt x="92964" y="557784"/>
                </a:lnTo>
                <a:lnTo>
                  <a:pt x="82296" y="556260"/>
                </a:lnTo>
                <a:lnTo>
                  <a:pt x="73152" y="554736"/>
                </a:lnTo>
                <a:lnTo>
                  <a:pt x="62484" y="550164"/>
                </a:lnTo>
                <a:lnTo>
                  <a:pt x="54864" y="547116"/>
                </a:lnTo>
                <a:lnTo>
                  <a:pt x="24384" y="522732"/>
                </a:lnTo>
                <a:lnTo>
                  <a:pt x="4572" y="487680"/>
                </a:lnTo>
                <a:lnTo>
                  <a:pt x="0" y="457200"/>
                </a:lnTo>
                <a:lnTo>
                  <a:pt x="0" y="100584"/>
                </a:lnTo>
                <a:lnTo>
                  <a:pt x="1524" y="91440"/>
                </a:lnTo>
                <a:lnTo>
                  <a:pt x="3048" y="80772"/>
                </a:lnTo>
                <a:lnTo>
                  <a:pt x="22860" y="36576"/>
                </a:lnTo>
                <a:lnTo>
                  <a:pt x="30480" y="30480"/>
                </a:lnTo>
                <a:lnTo>
                  <a:pt x="36576" y="22860"/>
                </a:lnTo>
                <a:lnTo>
                  <a:pt x="44196" y="16764"/>
                </a:lnTo>
                <a:lnTo>
                  <a:pt x="62484" y="7620"/>
                </a:lnTo>
                <a:lnTo>
                  <a:pt x="80772" y="1524"/>
                </a:lnTo>
                <a:lnTo>
                  <a:pt x="91440" y="0"/>
                </a:lnTo>
                <a:lnTo>
                  <a:pt x="2982468" y="0"/>
                </a:lnTo>
                <a:lnTo>
                  <a:pt x="3020568" y="12192"/>
                </a:lnTo>
                <a:lnTo>
                  <a:pt x="3037713" y="24384"/>
                </a:lnTo>
                <a:lnTo>
                  <a:pt x="102108" y="24384"/>
                </a:lnTo>
                <a:lnTo>
                  <a:pt x="94488" y="25908"/>
                </a:lnTo>
                <a:lnTo>
                  <a:pt x="86868" y="25908"/>
                </a:lnTo>
                <a:lnTo>
                  <a:pt x="79248" y="28956"/>
                </a:lnTo>
                <a:lnTo>
                  <a:pt x="73152" y="30480"/>
                </a:lnTo>
                <a:lnTo>
                  <a:pt x="65532" y="33528"/>
                </a:lnTo>
                <a:lnTo>
                  <a:pt x="59436" y="38100"/>
                </a:lnTo>
                <a:lnTo>
                  <a:pt x="54864" y="42672"/>
                </a:lnTo>
                <a:lnTo>
                  <a:pt x="48768" y="47244"/>
                </a:lnTo>
                <a:lnTo>
                  <a:pt x="44196" y="51816"/>
                </a:lnTo>
                <a:lnTo>
                  <a:pt x="35052" y="64008"/>
                </a:lnTo>
                <a:lnTo>
                  <a:pt x="32004" y="71628"/>
                </a:lnTo>
                <a:lnTo>
                  <a:pt x="28956" y="77724"/>
                </a:lnTo>
                <a:lnTo>
                  <a:pt x="25908" y="92964"/>
                </a:lnTo>
                <a:lnTo>
                  <a:pt x="25908" y="464820"/>
                </a:lnTo>
                <a:lnTo>
                  <a:pt x="27432" y="470916"/>
                </a:lnTo>
                <a:lnTo>
                  <a:pt x="28956" y="478536"/>
                </a:lnTo>
                <a:lnTo>
                  <a:pt x="65532" y="524256"/>
                </a:lnTo>
                <a:lnTo>
                  <a:pt x="79248" y="528828"/>
                </a:lnTo>
                <a:lnTo>
                  <a:pt x="85344" y="531876"/>
                </a:lnTo>
                <a:lnTo>
                  <a:pt x="92964" y="531876"/>
                </a:lnTo>
                <a:lnTo>
                  <a:pt x="102108" y="533400"/>
                </a:lnTo>
                <a:lnTo>
                  <a:pt x="3039237" y="533400"/>
                </a:lnTo>
                <a:lnTo>
                  <a:pt x="3029712" y="541020"/>
                </a:lnTo>
                <a:lnTo>
                  <a:pt x="3020568" y="545592"/>
                </a:lnTo>
                <a:lnTo>
                  <a:pt x="3012948" y="550164"/>
                </a:lnTo>
                <a:lnTo>
                  <a:pt x="3003804" y="553212"/>
                </a:lnTo>
                <a:lnTo>
                  <a:pt x="2993136" y="556260"/>
                </a:lnTo>
                <a:lnTo>
                  <a:pt x="2983992" y="557784"/>
                </a:lnTo>
                <a:close/>
              </a:path>
              <a:path w="3074034" h="558164">
                <a:moveTo>
                  <a:pt x="3039237" y="533400"/>
                </a:moveTo>
                <a:lnTo>
                  <a:pt x="2979420" y="533400"/>
                </a:lnTo>
                <a:lnTo>
                  <a:pt x="2994660" y="530352"/>
                </a:lnTo>
                <a:lnTo>
                  <a:pt x="3000756" y="527304"/>
                </a:lnTo>
                <a:lnTo>
                  <a:pt x="3008376" y="524256"/>
                </a:lnTo>
                <a:lnTo>
                  <a:pt x="3014472" y="519684"/>
                </a:lnTo>
                <a:lnTo>
                  <a:pt x="3020568" y="516636"/>
                </a:lnTo>
                <a:lnTo>
                  <a:pt x="3025140" y="510540"/>
                </a:lnTo>
                <a:lnTo>
                  <a:pt x="3031236" y="505968"/>
                </a:lnTo>
                <a:lnTo>
                  <a:pt x="3035808" y="499872"/>
                </a:lnTo>
                <a:lnTo>
                  <a:pt x="3041904" y="487680"/>
                </a:lnTo>
                <a:lnTo>
                  <a:pt x="3044952" y="480060"/>
                </a:lnTo>
                <a:lnTo>
                  <a:pt x="3048000" y="464820"/>
                </a:lnTo>
                <a:lnTo>
                  <a:pt x="3048000" y="94488"/>
                </a:lnTo>
                <a:lnTo>
                  <a:pt x="3043428" y="71628"/>
                </a:lnTo>
                <a:lnTo>
                  <a:pt x="3040380" y="65532"/>
                </a:lnTo>
                <a:lnTo>
                  <a:pt x="3026664" y="47244"/>
                </a:lnTo>
                <a:lnTo>
                  <a:pt x="3020568" y="42672"/>
                </a:lnTo>
                <a:lnTo>
                  <a:pt x="3015996" y="38100"/>
                </a:lnTo>
                <a:lnTo>
                  <a:pt x="3008376" y="35052"/>
                </a:lnTo>
                <a:lnTo>
                  <a:pt x="3002280" y="30480"/>
                </a:lnTo>
                <a:lnTo>
                  <a:pt x="2996184" y="28956"/>
                </a:lnTo>
                <a:lnTo>
                  <a:pt x="2980944" y="25908"/>
                </a:lnTo>
                <a:lnTo>
                  <a:pt x="2971800" y="24384"/>
                </a:lnTo>
                <a:lnTo>
                  <a:pt x="3037713" y="24384"/>
                </a:lnTo>
                <a:lnTo>
                  <a:pt x="3066288" y="60960"/>
                </a:lnTo>
                <a:lnTo>
                  <a:pt x="3073908" y="89916"/>
                </a:lnTo>
                <a:lnTo>
                  <a:pt x="3073908" y="466344"/>
                </a:lnTo>
                <a:lnTo>
                  <a:pt x="3072384" y="477012"/>
                </a:lnTo>
                <a:lnTo>
                  <a:pt x="3066288" y="495300"/>
                </a:lnTo>
                <a:lnTo>
                  <a:pt x="3057144" y="513588"/>
                </a:lnTo>
                <a:lnTo>
                  <a:pt x="3044952" y="528828"/>
                </a:lnTo>
                <a:lnTo>
                  <a:pt x="3039237" y="5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5"/>
          <p:cNvSpPr txBox="1"/>
          <p:nvPr/>
        </p:nvSpPr>
        <p:spPr>
          <a:xfrm>
            <a:off x="6613636" y="3835383"/>
            <a:ext cx="20593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14 farklı bölgeye ayrılmış 169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ülke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30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493" y="6122942"/>
            <a:ext cx="2068142" cy="59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Resim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914" y="6053993"/>
            <a:ext cx="1096546" cy="602222"/>
          </a:xfrm>
          <a:prstGeom prst="rect">
            <a:avLst/>
          </a:prstGeom>
        </p:spPr>
      </p:pic>
      <p:pic>
        <p:nvPicPr>
          <p:cNvPr id="32" name="Resim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507" y="6011490"/>
            <a:ext cx="1220783" cy="644726"/>
          </a:xfrm>
          <a:prstGeom prst="rect">
            <a:avLst/>
          </a:prstGeom>
        </p:spPr>
      </p:pic>
      <p:pic>
        <p:nvPicPr>
          <p:cNvPr id="35" name="Resim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68085" y="1837620"/>
            <a:ext cx="5855829" cy="39072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3695" y="1351562"/>
            <a:ext cx="8024033" cy="251183"/>
          </a:xfrm>
        </p:spPr>
        <p:txBody>
          <a:bodyPr>
            <a:normAutofit fontScale="70000" lnSpcReduction="20000"/>
          </a:bodyPr>
          <a:lstStyle/>
          <a:p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424" y="4979774"/>
            <a:ext cx="2522680" cy="8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48" y="5194352"/>
            <a:ext cx="1712088" cy="4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281023" y="109672"/>
            <a:ext cx="8105681" cy="805805"/>
          </a:xfrm>
          <a:prstGeom prst="rect">
            <a:avLst/>
          </a:prstGeom>
        </p:spPr>
        <p:txBody>
          <a:bodyPr vert="horz" wrap="square" lIns="0" tIns="9596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101">
              <a:lnSpc>
                <a:spcPct val="100000"/>
              </a:lnSpc>
              <a:spcBef>
                <a:spcPts val="75"/>
              </a:spcBef>
            </a:pPr>
            <a:r>
              <a:rPr lang="tr-TR" sz="2545" spc="-8" dirty="0">
                <a:solidFill>
                  <a:srgbClr val="C00000"/>
                </a:solidFill>
              </a:rPr>
              <a:t>KA171 ÜLKELERİ</a:t>
            </a:r>
          </a:p>
          <a:p>
            <a:pPr marL="10101">
              <a:lnSpc>
                <a:spcPct val="100000"/>
              </a:lnSpc>
              <a:spcBef>
                <a:spcPts val="75"/>
              </a:spcBef>
            </a:pPr>
            <a:endParaRPr lang="tr-TR" sz="2545" spc="-8" dirty="0">
              <a:solidFill>
                <a:srgbClr val="C00000"/>
              </a:solidFill>
            </a:endParaRPr>
          </a:p>
        </p:txBody>
      </p:sp>
      <p:graphicFrame>
        <p:nvGraphicFramePr>
          <p:cNvPr id="31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94251"/>
              </p:ext>
            </p:extLst>
          </p:nvPr>
        </p:nvGraphicFramePr>
        <p:xfrm>
          <a:off x="140677" y="618047"/>
          <a:ext cx="11881709" cy="522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025">
                <a:tc>
                  <a:txBody>
                    <a:bodyPr/>
                    <a:lstStyle/>
                    <a:p>
                      <a:pPr marL="510540" marR="501650" indent="215900">
                        <a:lnSpc>
                          <a:spcPts val="1200"/>
                        </a:lnSpc>
                        <a:spcBef>
                          <a:spcPts val="3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1  Western</a:t>
                      </a:r>
                      <a:r>
                        <a:rPr lang="tr-TR" sz="1000" b="1" spc="-60" baseline="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Balkans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Albania, Bosnia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Herzegovina, Kosovo,</a:t>
                      </a:r>
                      <a:r>
                        <a:rPr sz="1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Montenegro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04">
                <a:tc>
                  <a:txBody>
                    <a:bodyPr/>
                    <a:lstStyle/>
                    <a:p>
                      <a:pPr marL="449580" marR="440055" indent="276860">
                        <a:lnSpc>
                          <a:spcPts val="1200"/>
                        </a:lnSpc>
                        <a:spcBef>
                          <a:spcPts val="2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2  Neighborhood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East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Armenia, Azerbaijan, Belarus, Georgia, Moldova,</a:t>
                      </a:r>
                      <a:r>
                        <a:rPr sz="10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Ukraine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3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South-Mediterranean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Countries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Algeria, Egypt, Israel, Jordan, Lebanon, Libya, Morocco, Palestine, Syria,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Tunisia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345">
                <a:tc>
                  <a:txBody>
                    <a:bodyPr/>
                    <a:lstStyle/>
                    <a:p>
                      <a:pPr marL="726440" marR="71564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Russia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-10" dirty="0">
                          <a:latin typeface="Carlito"/>
                          <a:cs typeface="Carlito"/>
                        </a:rPr>
                        <a:t>Russia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701">
                <a:tc>
                  <a:txBody>
                    <a:bodyPr/>
                    <a:lstStyle/>
                    <a:p>
                      <a:pPr marL="726440" marR="7156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Asia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688340" marR="248285" indent="-43307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Bangladesh, Bhutan, Brunei, Cambodia, China,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DPR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Korea, Hong Kong, India, Indonesia, Japan, Korea, Laos, Macao, Malaysia,  Maldives, Mongolia, Myanmar, Nepal, Pakistan, Philippines, Singapore, Sri Lanka, Taiwan, Thailand,</a:t>
                      </a:r>
                      <a:r>
                        <a:rPr sz="10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Vietnam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345">
                <a:tc>
                  <a:txBody>
                    <a:bodyPr/>
                    <a:lstStyle/>
                    <a:p>
                      <a:pPr marL="639445" marR="629285" indent="63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6  Central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Asia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Afghanistan, Kazakhstan, Kyrgyzstan, Tajikistan, Turkmenistan,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Uzbekistan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345">
                <a:tc>
                  <a:txBody>
                    <a:bodyPr/>
                    <a:lstStyle/>
                    <a:p>
                      <a:pPr marL="642620" marR="633730" indent="190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7  Middle</a:t>
                      </a:r>
                      <a:r>
                        <a:rPr sz="1000" b="1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East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Bahrain, Iran, Iraq, Kuwait, Oman,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Qatar,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Saudi Arabia, United Arab Emirates,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Yemen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345">
                <a:tc>
                  <a:txBody>
                    <a:bodyPr/>
                    <a:lstStyle/>
                    <a:p>
                      <a:pPr marL="726440" marR="71564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Pacific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2072005" marR="189865" indent="-1874520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Australia, Cook Islands, Fiji, Kiribati, Marshall Islands, Micronesia, Nauru, New Zealand, Niue, Palau, Papua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New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Guinea, Samoa,  Solomon Islands,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Timor-Leste,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Tonga, Tuvalu,</a:t>
                      </a:r>
                      <a:r>
                        <a:rPr sz="1000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Vanuatu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40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Sub-Saharan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Africa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10096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Angola, Benin, Botswana, Burkina Faso, Burundi, Cameroon, Cape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Verde,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Central African Republic, Chad, Comoros, Congo, Congo -  Democratic Republic of the, Côte d’Ivoire, Djibouti, Equatorial Guinea, Eritrea, Eswatini, Ethiopia, Gabon, Gambia, Ghana, Guinea,  Guinea-Bissau, Kenya, Lesotho, Liberia, Madagascar, Malawi, Mali, Mauritania, Mauritius, Mozambique, Namibia, Niger, Nigeria,  Rwanda, Sao Tome and Principe, Senegal, Seychelles, Sierra Leone, Somalia, South Africa, South Sudan, Sudan, Tanzania, Togo,  Uganda, Zambia,</a:t>
                      </a:r>
                      <a:r>
                        <a:rPr sz="1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Zimbabwe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345">
                <a:tc>
                  <a:txBody>
                    <a:bodyPr/>
                    <a:lstStyle/>
                    <a:p>
                      <a:pPr marL="591185" marR="582295" indent="10350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10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Latin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America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2534285" marR="202565" indent="-2322830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Argentina, Bolivia, Brazil, Chile, Colombia, Costa Rica, Ecuador, El Salvador, Guatemala, Honduras, Mexico, Nicaragua, Panama,  Paraguay, Peru, Uruguay,</a:t>
                      </a:r>
                      <a:r>
                        <a:rPr sz="1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Venezuela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7069">
                <a:tc>
                  <a:txBody>
                    <a:bodyPr/>
                    <a:lstStyle/>
                    <a:p>
                      <a:pPr marL="694690" marR="68389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11 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marL="1659255" marR="50800" indent="-16002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Antigua &amp; Barbuda , Bahamas , Barbados , Belize, Cuba, Dominica, Dominican Republic, Grenada, Guyana, </a:t>
                      </a:r>
                      <a:r>
                        <a:rPr sz="1000" dirty="0">
                          <a:latin typeface="Carlito"/>
                          <a:cs typeface="Carlito"/>
                        </a:rPr>
                        <a:t>Haiti,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Jamaica, 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St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Kitts and  Nevis, St Lucia, St Vincent &amp; Grenadines, Suriname, Trinidad &amp;</a:t>
                      </a:r>
                      <a:r>
                        <a:rPr sz="1000" spc="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Tobago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345">
                <a:tc>
                  <a:txBody>
                    <a:bodyPr/>
                    <a:lstStyle/>
                    <a:p>
                      <a:pPr marL="614045" marR="603250" indent="8064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Region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12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US &amp;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Canada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F4D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United States of America,</a:t>
                      </a:r>
                      <a:r>
                        <a:rPr sz="10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spc="-5" dirty="0">
                          <a:latin typeface="Carlito"/>
                          <a:cs typeface="Carlito"/>
                        </a:rPr>
                        <a:t>Canada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1676" y="5859964"/>
            <a:ext cx="8846063" cy="957155"/>
          </a:xfrm>
          <a:prstGeom prst="rect">
            <a:avLst/>
          </a:prstGeom>
        </p:spPr>
      </p:pic>
      <p:sp>
        <p:nvSpPr>
          <p:cNvPr id="10" name="object 8"/>
          <p:cNvSpPr txBox="1"/>
          <p:nvPr/>
        </p:nvSpPr>
        <p:spPr>
          <a:xfrm>
            <a:off x="2657739" y="5896581"/>
            <a:ext cx="7620000" cy="93916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4795" indent="-172720">
              <a:lnSpc>
                <a:spcPct val="100000"/>
              </a:lnSpc>
              <a:spcBef>
                <a:spcPts val="290"/>
              </a:spcBef>
              <a:buFont typeface="Georgia"/>
              <a:buChar char=""/>
              <a:tabLst>
                <a:tab pos="265430" algn="l"/>
              </a:tabLst>
            </a:pPr>
            <a:r>
              <a:rPr sz="1100" b="1" dirty="0">
                <a:latin typeface="Carlito"/>
                <a:cs typeface="Carlito"/>
              </a:rPr>
              <a:t>Afrika,</a:t>
            </a:r>
            <a:r>
              <a:rPr sz="1100" b="1" spc="-15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Karayip</a:t>
            </a:r>
            <a:r>
              <a:rPr sz="1100" b="1" spc="-25" dirty="0">
                <a:latin typeface="Carlito"/>
                <a:cs typeface="Carlito"/>
              </a:rPr>
              <a:t> </a:t>
            </a:r>
            <a:r>
              <a:rPr sz="1100" b="1" spc="-5" dirty="0">
                <a:latin typeface="Carlito"/>
                <a:cs typeface="Carlito"/>
              </a:rPr>
              <a:t>ve</a:t>
            </a:r>
            <a:r>
              <a:rPr sz="1100" b="1" spc="5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Pasifik</a:t>
            </a:r>
            <a:r>
              <a:rPr sz="1100" b="1" spc="-20" dirty="0">
                <a:latin typeface="Carlito"/>
                <a:cs typeface="Carlito"/>
              </a:rPr>
              <a:t> </a:t>
            </a:r>
            <a:r>
              <a:rPr sz="1100" b="1" spc="-5" dirty="0">
                <a:latin typeface="Carlito"/>
                <a:cs typeface="Carlito"/>
              </a:rPr>
              <a:t>ülkeleri</a:t>
            </a:r>
            <a:r>
              <a:rPr sz="1100" b="1" spc="-15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bölgesi,</a:t>
            </a:r>
            <a:r>
              <a:rPr sz="1100" b="1" spc="-10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3</a:t>
            </a:r>
            <a:r>
              <a:rPr sz="1100" b="1" spc="5" dirty="0">
                <a:latin typeface="Carlito"/>
                <a:cs typeface="Carlito"/>
              </a:rPr>
              <a:t> </a:t>
            </a:r>
            <a:r>
              <a:rPr sz="1100" b="1" spc="-5" dirty="0">
                <a:latin typeface="Carlito"/>
                <a:cs typeface="Carlito"/>
              </a:rPr>
              <a:t>farklı</a:t>
            </a:r>
            <a:r>
              <a:rPr sz="1100" b="1" spc="-15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bölgeye</a:t>
            </a:r>
            <a:r>
              <a:rPr sz="1100" b="1" spc="-20" dirty="0">
                <a:latin typeface="Carlito"/>
                <a:cs typeface="Carlito"/>
              </a:rPr>
              <a:t> </a:t>
            </a:r>
            <a:r>
              <a:rPr sz="1100" b="1" spc="-5" dirty="0">
                <a:latin typeface="Carlito"/>
                <a:cs typeface="Carlito"/>
              </a:rPr>
              <a:t>(Sub-Saharan</a:t>
            </a:r>
            <a:r>
              <a:rPr sz="1100" b="1" spc="-15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Africa,</a:t>
            </a:r>
            <a:r>
              <a:rPr sz="1100" b="1" spc="-40" dirty="0">
                <a:latin typeface="Carlito"/>
                <a:cs typeface="Carlito"/>
              </a:rPr>
              <a:t> </a:t>
            </a:r>
            <a:r>
              <a:rPr sz="1100" b="1" spc="-5" dirty="0">
                <a:latin typeface="Carlito"/>
                <a:cs typeface="Carlito"/>
              </a:rPr>
              <a:t>Carribean</a:t>
            </a:r>
            <a:r>
              <a:rPr sz="1100" b="1" spc="-20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ve</a:t>
            </a:r>
            <a:r>
              <a:rPr sz="1100" b="1" spc="-10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Pasific)</a:t>
            </a:r>
            <a:r>
              <a:rPr sz="1100" b="1" spc="-20" dirty="0">
                <a:latin typeface="Carlito"/>
                <a:cs typeface="Carlito"/>
              </a:rPr>
              <a:t> </a:t>
            </a:r>
            <a:r>
              <a:rPr sz="1100" b="1" spc="-5" dirty="0">
                <a:latin typeface="Carlito"/>
                <a:cs typeface="Carlito"/>
              </a:rPr>
              <a:t>bölündü!</a:t>
            </a:r>
            <a:endParaRPr sz="11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Georgia"/>
              <a:buChar char=""/>
            </a:pPr>
            <a:endParaRPr sz="1050" dirty="0">
              <a:latin typeface="Carlito"/>
              <a:cs typeface="Carlito"/>
            </a:endParaRPr>
          </a:p>
          <a:p>
            <a:pPr marL="264795" indent="-172720">
              <a:lnSpc>
                <a:spcPct val="100000"/>
              </a:lnSpc>
              <a:buFont typeface="Georgia"/>
              <a:buChar char=""/>
              <a:tabLst>
                <a:tab pos="265430" algn="l"/>
              </a:tabLst>
            </a:pPr>
            <a:r>
              <a:rPr sz="1100" b="1" spc="-5" dirty="0">
                <a:latin typeface="Carlito"/>
                <a:cs typeface="Carlito"/>
              </a:rPr>
              <a:t>Afganistan, Asya’dan </a:t>
            </a:r>
            <a:r>
              <a:rPr sz="1100" b="1" dirty="0">
                <a:latin typeface="Carlito"/>
                <a:cs typeface="Carlito"/>
              </a:rPr>
              <a:t>Orta Asya’ya</a:t>
            </a:r>
            <a:r>
              <a:rPr sz="1100" b="1" spc="-90" dirty="0">
                <a:latin typeface="Carlito"/>
                <a:cs typeface="Carlito"/>
              </a:rPr>
              <a:t> </a:t>
            </a:r>
            <a:r>
              <a:rPr sz="1100" b="1" dirty="0">
                <a:latin typeface="Carlito"/>
                <a:cs typeface="Carlito"/>
              </a:rPr>
              <a:t>geçti!</a:t>
            </a:r>
            <a:endParaRPr sz="11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Georgia"/>
              <a:buChar char=""/>
            </a:pPr>
            <a:endParaRPr sz="1050" dirty="0">
              <a:latin typeface="Carlito"/>
              <a:cs typeface="Carlito"/>
            </a:endParaRPr>
          </a:p>
          <a:p>
            <a:pPr marL="264795" indent="-172720">
              <a:lnSpc>
                <a:spcPct val="100000"/>
              </a:lnSpc>
              <a:buFont typeface="Georgia"/>
              <a:buChar char=""/>
              <a:tabLst>
                <a:tab pos="265430" algn="l"/>
              </a:tabLst>
            </a:pPr>
            <a:r>
              <a:rPr sz="1100" b="1" spc="-5" dirty="0">
                <a:latin typeface="Carlito"/>
                <a:cs typeface="Carlito"/>
              </a:rPr>
              <a:t>Middle </a:t>
            </a:r>
            <a:r>
              <a:rPr sz="1100" b="1" dirty="0">
                <a:latin typeface="Carlito"/>
                <a:cs typeface="Carlito"/>
              </a:rPr>
              <a:t>East </a:t>
            </a:r>
            <a:r>
              <a:rPr sz="1100" b="1" spc="-5" dirty="0">
                <a:latin typeface="Carlito"/>
                <a:cs typeface="Carlito"/>
              </a:rPr>
              <a:t>kategorisine Bahrain, Kuwait, Oman, Qatar, </a:t>
            </a:r>
            <a:r>
              <a:rPr sz="1100" b="1" spc="-10" dirty="0">
                <a:latin typeface="Carlito"/>
                <a:cs typeface="Carlito"/>
              </a:rPr>
              <a:t>Saudi </a:t>
            </a:r>
            <a:r>
              <a:rPr sz="1100" b="1" spc="-5" dirty="0">
                <a:latin typeface="Carlito"/>
                <a:cs typeface="Carlito"/>
              </a:rPr>
              <a:t>Arabia, </a:t>
            </a:r>
            <a:r>
              <a:rPr sz="1100" b="1" dirty="0">
                <a:latin typeface="Carlito"/>
                <a:cs typeface="Carlito"/>
              </a:rPr>
              <a:t>United </a:t>
            </a:r>
            <a:r>
              <a:rPr sz="1100" b="1" spc="-5" dirty="0">
                <a:latin typeface="Carlito"/>
                <a:cs typeface="Carlito"/>
              </a:rPr>
              <a:t>Arab Emirates</a:t>
            </a:r>
            <a:r>
              <a:rPr sz="1100" b="1" spc="-75" dirty="0">
                <a:latin typeface="Carlito"/>
                <a:cs typeface="Carlito"/>
              </a:rPr>
              <a:t> </a:t>
            </a:r>
            <a:r>
              <a:rPr sz="1100" b="1" spc="-5" dirty="0">
                <a:latin typeface="Carlito"/>
                <a:cs typeface="Carlito"/>
              </a:rPr>
              <a:t>eklendi!</a:t>
            </a:r>
            <a:endParaRPr sz="11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80178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1137584" y="2784061"/>
            <a:ext cx="8618220" cy="33083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000" dirty="0">
                <a:solidFill>
                  <a:srgbClr val="FF0000"/>
                </a:solidFill>
                <a:latin typeface="Arial"/>
                <a:cs typeface="Arial"/>
              </a:rPr>
              <a:t>KA171 KAPSAMINDA GERÇEKLEŞTİRİLEBİLECEK</a:t>
            </a:r>
            <a:r>
              <a:rPr lang="tr-TR" sz="2000" spc="-20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Arial"/>
                <a:cs typeface="Arial"/>
              </a:rPr>
              <a:t>HAREKETLİLİKLER</a:t>
            </a:r>
          </a:p>
        </p:txBody>
      </p:sp>
      <p:pic>
        <p:nvPicPr>
          <p:cNvPr id="9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578" y="4477690"/>
            <a:ext cx="2068142" cy="59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999" y="4408741"/>
            <a:ext cx="1096546" cy="602222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592" y="4366238"/>
            <a:ext cx="1220783" cy="644726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5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1271999" y="680925"/>
            <a:ext cx="5758180" cy="3821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Öğrenci Öğrenim</a:t>
            </a:r>
            <a:r>
              <a:rPr lang="tr-TR" sz="2400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Hareketliliği</a:t>
            </a:r>
            <a:endParaRPr lang="tr-TR"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object 3"/>
          <p:cNvSpPr/>
          <p:nvPr/>
        </p:nvSpPr>
        <p:spPr>
          <a:xfrm>
            <a:off x="1469136" y="2331720"/>
            <a:ext cx="1741932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5"/>
          <p:cNvGrpSpPr/>
          <p:nvPr/>
        </p:nvGrpSpPr>
        <p:grpSpPr>
          <a:xfrm>
            <a:off x="3259835" y="1712976"/>
            <a:ext cx="5142230" cy="2524125"/>
            <a:chOff x="3259835" y="1712976"/>
            <a:chExt cx="5142230" cy="2524125"/>
          </a:xfrm>
        </p:grpSpPr>
        <p:sp>
          <p:nvSpPr>
            <p:cNvPr id="12" name="object 6"/>
            <p:cNvSpPr/>
            <p:nvPr/>
          </p:nvSpPr>
          <p:spPr>
            <a:xfrm>
              <a:off x="5794248" y="1712976"/>
              <a:ext cx="2607563" cy="1600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7"/>
            <p:cNvSpPr/>
            <p:nvPr/>
          </p:nvSpPr>
          <p:spPr>
            <a:xfrm>
              <a:off x="6563867" y="3322320"/>
              <a:ext cx="1066800" cy="914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8"/>
            <p:cNvSpPr/>
            <p:nvPr/>
          </p:nvSpPr>
          <p:spPr>
            <a:xfrm>
              <a:off x="3259823" y="3579875"/>
              <a:ext cx="2999740" cy="398145"/>
            </a:xfrm>
            <a:custGeom>
              <a:avLst/>
              <a:gdLst/>
              <a:ahLst/>
              <a:cxnLst/>
              <a:rect l="l" t="t" r="r" b="b"/>
              <a:pathLst>
                <a:path w="2999740" h="398145">
                  <a:moveTo>
                    <a:pt x="2962668" y="295656"/>
                  </a:moveTo>
                  <a:lnTo>
                    <a:pt x="152400" y="295656"/>
                  </a:lnTo>
                  <a:lnTo>
                    <a:pt x="152400" y="245364"/>
                  </a:lnTo>
                  <a:lnTo>
                    <a:pt x="0" y="321576"/>
                  </a:lnTo>
                  <a:lnTo>
                    <a:pt x="152400" y="397776"/>
                  </a:lnTo>
                  <a:lnTo>
                    <a:pt x="152400" y="345960"/>
                  </a:lnTo>
                  <a:lnTo>
                    <a:pt x="2962668" y="345960"/>
                  </a:lnTo>
                  <a:lnTo>
                    <a:pt x="2962668" y="295656"/>
                  </a:lnTo>
                  <a:close/>
                </a:path>
                <a:path w="2999740" h="398145">
                  <a:moveTo>
                    <a:pt x="2999244" y="76212"/>
                  </a:moveTo>
                  <a:lnTo>
                    <a:pt x="2947428" y="50292"/>
                  </a:lnTo>
                  <a:lnTo>
                    <a:pt x="2846844" y="0"/>
                  </a:lnTo>
                  <a:lnTo>
                    <a:pt x="2846844" y="50292"/>
                  </a:lnTo>
                  <a:lnTo>
                    <a:pt x="12" y="50292"/>
                  </a:lnTo>
                  <a:lnTo>
                    <a:pt x="12" y="102120"/>
                  </a:lnTo>
                  <a:lnTo>
                    <a:pt x="2846844" y="102120"/>
                  </a:lnTo>
                  <a:lnTo>
                    <a:pt x="2846844" y="152412"/>
                  </a:lnTo>
                  <a:lnTo>
                    <a:pt x="2947428" y="102120"/>
                  </a:lnTo>
                  <a:lnTo>
                    <a:pt x="2999244" y="76212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4"/>
          <p:cNvSpPr/>
          <p:nvPr/>
        </p:nvSpPr>
        <p:spPr>
          <a:xfrm>
            <a:off x="1769364" y="3285744"/>
            <a:ext cx="1066800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9"/>
          <p:cNvSpPr txBox="1"/>
          <p:nvPr/>
        </p:nvSpPr>
        <p:spPr>
          <a:xfrm>
            <a:off x="1287272" y="4882360"/>
            <a:ext cx="963559" cy="75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345" dirty="0">
                <a:latin typeface="Georgia"/>
                <a:cs typeface="Georgia"/>
              </a:rPr>
              <a:t></a:t>
            </a:r>
            <a:r>
              <a:rPr sz="1600" b="1" dirty="0">
                <a:latin typeface="Carlito"/>
                <a:cs typeface="Carlito"/>
              </a:rPr>
              <a:t>Ö</a:t>
            </a:r>
            <a:r>
              <a:rPr sz="1600" b="1" spc="-15" dirty="0">
                <a:latin typeface="Carlito"/>
                <a:cs typeface="Carlito"/>
              </a:rPr>
              <a:t>ğre</a:t>
            </a:r>
            <a:r>
              <a:rPr sz="1600" b="1" spc="-20" dirty="0">
                <a:latin typeface="Carlito"/>
                <a:cs typeface="Carlito"/>
              </a:rPr>
              <a:t>n</a:t>
            </a:r>
            <a:r>
              <a:rPr sz="1600" b="1" spc="-5" dirty="0">
                <a:latin typeface="Carlito"/>
                <a:cs typeface="Carlito"/>
              </a:rPr>
              <a:t>ci</a:t>
            </a:r>
            <a:endParaRPr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600" spc="-75" dirty="0">
                <a:latin typeface="Georgia"/>
                <a:cs typeface="Georgia"/>
              </a:rPr>
              <a:t></a:t>
            </a:r>
            <a:r>
              <a:rPr sz="1600" b="1" spc="-75" dirty="0">
                <a:latin typeface="Carlito"/>
                <a:cs typeface="Carlito"/>
              </a:rPr>
              <a:t>2-12</a:t>
            </a:r>
            <a:r>
              <a:rPr sz="1600" b="1" spc="-30" dirty="0">
                <a:latin typeface="Carlito"/>
                <a:cs typeface="Carlito"/>
              </a:rPr>
              <a:t> </a:t>
            </a:r>
            <a:r>
              <a:rPr sz="1600" b="1" spc="-15" dirty="0">
                <a:latin typeface="Carlito"/>
                <a:cs typeface="Carlito"/>
              </a:rPr>
              <a:t>ay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17" name="object 10"/>
          <p:cNvSpPr/>
          <p:nvPr/>
        </p:nvSpPr>
        <p:spPr>
          <a:xfrm>
            <a:off x="2405950" y="5042796"/>
            <a:ext cx="381000" cy="3977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Resim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8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1271999" y="615146"/>
            <a:ext cx="4834255" cy="5137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Öğrenci Staj</a:t>
            </a:r>
            <a:r>
              <a:rPr lang="tr-TR" sz="32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Hareketliliği</a:t>
            </a:r>
            <a:endParaRPr lang="tr-TR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9" name="object 10"/>
          <p:cNvGrpSpPr/>
          <p:nvPr/>
        </p:nvGrpSpPr>
        <p:grpSpPr>
          <a:xfrm>
            <a:off x="1469136" y="2331720"/>
            <a:ext cx="1742439" cy="1649095"/>
            <a:chOff x="1469136" y="2331720"/>
            <a:chExt cx="1742439" cy="1649095"/>
          </a:xfrm>
        </p:grpSpPr>
        <p:sp>
          <p:nvSpPr>
            <p:cNvPr id="10" name="object 11"/>
            <p:cNvSpPr/>
            <p:nvPr/>
          </p:nvSpPr>
          <p:spPr>
            <a:xfrm>
              <a:off x="1769363" y="3066288"/>
              <a:ext cx="1066800" cy="914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2"/>
            <p:cNvSpPr/>
            <p:nvPr/>
          </p:nvSpPr>
          <p:spPr>
            <a:xfrm>
              <a:off x="1469136" y="2331720"/>
              <a:ext cx="1741932" cy="8199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7"/>
          <p:cNvGrpSpPr/>
          <p:nvPr/>
        </p:nvGrpSpPr>
        <p:grpSpPr>
          <a:xfrm>
            <a:off x="5794247" y="1493520"/>
            <a:ext cx="2607945" cy="2525395"/>
            <a:chOff x="5794247" y="1493520"/>
            <a:chExt cx="2607945" cy="2525395"/>
          </a:xfrm>
        </p:grpSpPr>
        <p:sp>
          <p:nvSpPr>
            <p:cNvPr id="13" name="object 8"/>
            <p:cNvSpPr/>
            <p:nvPr/>
          </p:nvSpPr>
          <p:spPr>
            <a:xfrm>
              <a:off x="6563867" y="3104388"/>
              <a:ext cx="1066800" cy="914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/>
            <p:cNvSpPr/>
            <p:nvPr/>
          </p:nvSpPr>
          <p:spPr>
            <a:xfrm>
              <a:off x="5794247" y="1493520"/>
              <a:ext cx="2607563" cy="160172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3"/>
          <p:cNvSpPr/>
          <p:nvPr/>
        </p:nvSpPr>
        <p:spPr>
          <a:xfrm>
            <a:off x="3259835" y="3360420"/>
            <a:ext cx="2999740" cy="152400"/>
          </a:xfrm>
          <a:custGeom>
            <a:avLst/>
            <a:gdLst/>
            <a:ahLst/>
            <a:cxnLst/>
            <a:rect l="l" t="t" r="r" b="b"/>
            <a:pathLst>
              <a:path w="2999740" h="152400">
                <a:moveTo>
                  <a:pt x="2846832" y="152400"/>
                </a:moveTo>
                <a:lnTo>
                  <a:pt x="2846832" y="0"/>
                </a:lnTo>
                <a:lnTo>
                  <a:pt x="2950464" y="51816"/>
                </a:lnTo>
                <a:lnTo>
                  <a:pt x="2872740" y="51816"/>
                </a:lnTo>
                <a:lnTo>
                  <a:pt x="2872740" y="102108"/>
                </a:lnTo>
                <a:lnTo>
                  <a:pt x="2947416" y="102108"/>
                </a:lnTo>
                <a:lnTo>
                  <a:pt x="2846832" y="152400"/>
                </a:lnTo>
                <a:close/>
              </a:path>
              <a:path w="2999740" h="152400">
                <a:moveTo>
                  <a:pt x="2846832" y="102108"/>
                </a:moveTo>
                <a:lnTo>
                  <a:pt x="0" y="102108"/>
                </a:lnTo>
                <a:lnTo>
                  <a:pt x="0" y="51816"/>
                </a:lnTo>
                <a:lnTo>
                  <a:pt x="2846832" y="51816"/>
                </a:lnTo>
                <a:lnTo>
                  <a:pt x="2846832" y="102108"/>
                </a:lnTo>
                <a:close/>
              </a:path>
              <a:path w="2999740" h="152400">
                <a:moveTo>
                  <a:pt x="2947416" y="102108"/>
                </a:moveTo>
                <a:lnTo>
                  <a:pt x="2872740" y="102108"/>
                </a:lnTo>
                <a:lnTo>
                  <a:pt x="2872740" y="51816"/>
                </a:lnTo>
                <a:lnTo>
                  <a:pt x="2950464" y="51816"/>
                </a:lnTo>
                <a:lnTo>
                  <a:pt x="2999232" y="76200"/>
                </a:lnTo>
                <a:lnTo>
                  <a:pt x="2947416" y="102108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3250679" y="3605783"/>
            <a:ext cx="3018155" cy="1374775"/>
          </a:xfrm>
          <a:custGeom>
            <a:avLst/>
            <a:gdLst/>
            <a:ahLst/>
            <a:cxnLst/>
            <a:rect l="l" t="t" r="r" b="b"/>
            <a:pathLst>
              <a:path w="3018154" h="1374775">
                <a:moveTo>
                  <a:pt x="2971812" y="50292"/>
                </a:moveTo>
                <a:lnTo>
                  <a:pt x="161544" y="50292"/>
                </a:lnTo>
                <a:lnTo>
                  <a:pt x="161544" y="0"/>
                </a:lnTo>
                <a:lnTo>
                  <a:pt x="9144" y="76212"/>
                </a:lnTo>
                <a:lnTo>
                  <a:pt x="161544" y="152412"/>
                </a:lnTo>
                <a:lnTo>
                  <a:pt x="161544" y="102120"/>
                </a:lnTo>
                <a:lnTo>
                  <a:pt x="2971812" y="102120"/>
                </a:lnTo>
                <a:lnTo>
                  <a:pt x="2971812" y="50292"/>
                </a:lnTo>
                <a:close/>
              </a:path>
              <a:path w="3018154" h="1374775">
                <a:moveTo>
                  <a:pt x="3017532" y="216420"/>
                </a:moveTo>
                <a:lnTo>
                  <a:pt x="2999244" y="169164"/>
                </a:lnTo>
                <a:lnTo>
                  <a:pt x="1508760" y="748499"/>
                </a:lnTo>
                <a:lnTo>
                  <a:pt x="18288" y="169164"/>
                </a:lnTo>
                <a:lnTo>
                  <a:pt x="0" y="216420"/>
                </a:lnTo>
                <a:lnTo>
                  <a:pt x="1438833" y="775677"/>
                </a:lnTo>
                <a:lnTo>
                  <a:pt x="141630" y="1279880"/>
                </a:lnTo>
                <a:lnTo>
                  <a:pt x="123444" y="1232928"/>
                </a:lnTo>
                <a:lnTo>
                  <a:pt x="9144" y="1357896"/>
                </a:lnTo>
                <a:lnTo>
                  <a:pt x="178308" y="1374660"/>
                </a:lnTo>
                <a:lnTo>
                  <a:pt x="163563" y="1336560"/>
                </a:lnTo>
                <a:lnTo>
                  <a:pt x="159918" y="1327124"/>
                </a:lnTo>
                <a:lnTo>
                  <a:pt x="1508760" y="802855"/>
                </a:lnTo>
                <a:lnTo>
                  <a:pt x="2857614" y="1327124"/>
                </a:lnTo>
                <a:lnTo>
                  <a:pt x="2839224" y="1374660"/>
                </a:lnTo>
                <a:lnTo>
                  <a:pt x="3008388" y="1357896"/>
                </a:lnTo>
                <a:lnTo>
                  <a:pt x="2988868" y="1336560"/>
                </a:lnTo>
                <a:lnTo>
                  <a:pt x="2894088" y="1232928"/>
                </a:lnTo>
                <a:lnTo>
                  <a:pt x="2875902" y="1279880"/>
                </a:lnTo>
                <a:lnTo>
                  <a:pt x="1578686" y="775677"/>
                </a:lnTo>
                <a:lnTo>
                  <a:pt x="3017532" y="216420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5"/>
          <p:cNvSpPr/>
          <p:nvPr/>
        </p:nvSpPr>
        <p:spPr>
          <a:xfrm>
            <a:off x="1726692" y="4247388"/>
            <a:ext cx="1179576" cy="914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4"/>
          <p:cNvSpPr/>
          <p:nvPr/>
        </p:nvSpPr>
        <p:spPr>
          <a:xfrm>
            <a:off x="6563868" y="4247388"/>
            <a:ext cx="1181100" cy="914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3"/>
          <p:cNvSpPr txBox="1"/>
          <p:nvPr/>
        </p:nvSpPr>
        <p:spPr>
          <a:xfrm>
            <a:off x="1271999" y="5236224"/>
            <a:ext cx="2341880" cy="75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Georgia"/>
                <a:cs typeface="Georgia"/>
              </a:rPr>
              <a:t></a:t>
            </a:r>
            <a:r>
              <a:rPr sz="1600" b="1" spc="-50" dirty="0">
                <a:latin typeface="Carlito"/>
                <a:cs typeface="Carlito"/>
              </a:rPr>
              <a:t>Öğrenci </a:t>
            </a:r>
            <a:r>
              <a:rPr sz="1600" b="1" spc="-15" dirty="0">
                <a:latin typeface="Carlito"/>
                <a:cs typeface="Carlito"/>
              </a:rPr>
              <a:t>ya </a:t>
            </a:r>
            <a:r>
              <a:rPr sz="1600" b="1" dirty="0">
                <a:latin typeface="Carlito"/>
                <a:cs typeface="Carlito"/>
              </a:rPr>
              <a:t>da </a:t>
            </a:r>
            <a:r>
              <a:rPr sz="1600" b="1" spc="-10" dirty="0">
                <a:latin typeface="Carlito"/>
                <a:cs typeface="Carlito"/>
              </a:rPr>
              <a:t>yeni</a:t>
            </a:r>
            <a:r>
              <a:rPr sz="1600" b="1" spc="2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mezun</a:t>
            </a:r>
            <a:endParaRPr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600" spc="-75" dirty="0">
                <a:latin typeface="Georgia"/>
                <a:cs typeface="Georgia"/>
              </a:rPr>
              <a:t></a:t>
            </a:r>
            <a:r>
              <a:rPr sz="1600" b="1" spc="-75" dirty="0">
                <a:latin typeface="Carlito"/>
                <a:cs typeface="Carlito"/>
              </a:rPr>
              <a:t>2-12</a:t>
            </a:r>
            <a:r>
              <a:rPr sz="1600" b="1" spc="5" dirty="0">
                <a:latin typeface="Carlito"/>
                <a:cs typeface="Carlito"/>
              </a:rPr>
              <a:t> </a:t>
            </a:r>
            <a:r>
              <a:rPr sz="1600" b="1" spc="-15" dirty="0">
                <a:latin typeface="Carlito"/>
                <a:cs typeface="Carlito"/>
              </a:rPr>
              <a:t>ay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20" name="object 14"/>
          <p:cNvSpPr/>
          <p:nvPr/>
        </p:nvSpPr>
        <p:spPr>
          <a:xfrm>
            <a:off x="3668267" y="5297423"/>
            <a:ext cx="381000" cy="3977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Resim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39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pic>
        <p:nvPicPr>
          <p:cNvPr id="7" name="Picture 9" descr="C:\Users\ŞENAY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424" y="4979774"/>
            <a:ext cx="2522680" cy="8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48" y="5194352"/>
            <a:ext cx="1712088" cy="4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object 5"/>
          <p:cNvGrpSpPr/>
          <p:nvPr/>
        </p:nvGrpSpPr>
        <p:grpSpPr>
          <a:xfrm>
            <a:off x="1829622" y="831237"/>
            <a:ext cx="6932930" cy="3668395"/>
            <a:chOff x="1469136" y="1466088"/>
            <a:chExt cx="6932930" cy="3668395"/>
          </a:xfrm>
        </p:grpSpPr>
        <p:sp>
          <p:nvSpPr>
            <p:cNvPr id="9" name="object 6"/>
            <p:cNvSpPr/>
            <p:nvPr/>
          </p:nvSpPr>
          <p:spPr>
            <a:xfrm>
              <a:off x="1769363" y="3038856"/>
              <a:ext cx="1066800" cy="914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/>
            <p:cNvSpPr/>
            <p:nvPr/>
          </p:nvSpPr>
          <p:spPr>
            <a:xfrm>
              <a:off x="6563868" y="3076956"/>
              <a:ext cx="1066800" cy="914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/>
            <p:cNvSpPr/>
            <p:nvPr/>
          </p:nvSpPr>
          <p:spPr>
            <a:xfrm>
              <a:off x="6563868" y="4219956"/>
              <a:ext cx="1181100" cy="9143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/>
            <p:cNvSpPr/>
            <p:nvPr/>
          </p:nvSpPr>
          <p:spPr>
            <a:xfrm>
              <a:off x="3200400" y="4290060"/>
              <a:ext cx="1118615" cy="57912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/>
            <p:cNvSpPr/>
            <p:nvPr/>
          </p:nvSpPr>
          <p:spPr>
            <a:xfrm>
              <a:off x="3259823" y="3578352"/>
              <a:ext cx="3260090" cy="1516380"/>
            </a:xfrm>
            <a:custGeom>
              <a:avLst/>
              <a:gdLst/>
              <a:ahLst/>
              <a:cxnLst/>
              <a:rect l="l" t="t" r="r" b="b"/>
              <a:pathLst>
                <a:path w="3260090" h="1516379">
                  <a:moveTo>
                    <a:pt x="2962668" y="50292"/>
                  </a:moveTo>
                  <a:lnTo>
                    <a:pt x="152400" y="50292"/>
                  </a:lnTo>
                  <a:lnTo>
                    <a:pt x="152400" y="0"/>
                  </a:lnTo>
                  <a:lnTo>
                    <a:pt x="0" y="76212"/>
                  </a:lnTo>
                  <a:lnTo>
                    <a:pt x="152400" y="152412"/>
                  </a:lnTo>
                  <a:lnTo>
                    <a:pt x="152400" y="100596"/>
                  </a:lnTo>
                  <a:lnTo>
                    <a:pt x="2962668" y="100596"/>
                  </a:lnTo>
                  <a:lnTo>
                    <a:pt x="2962668" y="50292"/>
                  </a:lnTo>
                  <a:close/>
                </a:path>
                <a:path w="3260090" h="1516379">
                  <a:moveTo>
                    <a:pt x="3259848" y="1452372"/>
                  </a:moveTo>
                  <a:lnTo>
                    <a:pt x="1592694" y="808570"/>
                  </a:lnTo>
                  <a:lnTo>
                    <a:pt x="2818015" y="245148"/>
                  </a:lnTo>
                  <a:lnTo>
                    <a:pt x="2839224" y="291084"/>
                  </a:lnTo>
                  <a:lnTo>
                    <a:pt x="2922600" y="187452"/>
                  </a:lnTo>
                  <a:lnTo>
                    <a:pt x="2945904" y="158496"/>
                  </a:lnTo>
                  <a:lnTo>
                    <a:pt x="2775216" y="152400"/>
                  </a:lnTo>
                  <a:lnTo>
                    <a:pt x="2796298" y="198094"/>
                  </a:lnTo>
                  <a:lnTo>
                    <a:pt x="1526082" y="782853"/>
                  </a:lnTo>
                  <a:lnTo>
                    <a:pt x="197700" y="269862"/>
                  </a:lnTo>
                  <a:lnTo>
                    <a:pt x="201244" y="260604"/>
                  </a:lnTo>
                  <a:lnTo>
                    <a:pt x="216408" y="220980"/>
                  </a:lnTo>
                  <a:lnTo>
                    <a:pt x="47244" y="237744"/>
                  </a:lnTo>
                  <a:lnTo>
                    <a:pt x="161544" y="364236"/>
                  </a:lnTo>
                  <a:lnTo>
                    <a:pt x="179578" y="317169"/>
                  </a:lnTo>
                  <a:lnTo>
                    <a:pt x="1461922" y="812380"/>
                  </a:lnTo>
                  <a:lnTo>
                    <a:pt x="32004" y="1470660"/>
                  </a:lnTo>
                  <a:lnTo>
                    <a:pt x="53352" y="1516380"/>
                  </a:lnTo>
                  <a:lnTo>
                    <a:pt x="1528495" y="838085"/>
                  </a:lnTo>
                  <a:lnTo>
                    <a:pt x="3241548" y="1499616"/>
                  </a:lnTo>
                  <a:lnTo>
                    <a:pt x="3259848" y="1452372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/>
            <p:cNvSpPr/>
            <p:nvPr/>
          </p:nvSpPr>
          <p:spPr>
            <a:xfrm>
              <a:off x="5369052" y="4256532"/>
              <a:ext cx="1124711" cy="57607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/>
            <p:cNvSpPr/>
            <p:nvPr/>
          </p:nvSpPr>
          <p:spPr>
            <a:xfrm>
              <a:off x="5794247" y="1466088"/>
              <a:ext cx="2607563" cy="16002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/>
            <p:cNvSpPr/>
            <p:nvPr/>
          </p:nvSpPr>
          <p:spPr>
            <a:xfrm>
              <a:off x="1469136" y="2331720"/>
              <a:ext cx="1741932" cy="81991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"/>
          <p:cNvSpPr txBox="1">
            <a:spLocks/>
          </p:cNvSpPr>
          <p:nvPr/>
        </p:nvSpPr>
        <p:spPr>
          <a:xfrm>
            <a:off x="1829622" y="224711"/>
            <a:ext cx="6506845" cy="5137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Personel </a:t>
            </a: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Ders </a:t>
            </a:r>
            <a:r>
              <a:rPr lang="tr-TR" sz="3200" spc="-40" dirty="0">
                <a:solidFill>
                  <a:srgbClr val="FF0000"/>
                </a:solidFill>
                <a:latin typeface="Arial"/>
                <a:cs typeface="Arial"/>
              </a:rPr>
              <a:t>Verme</a:t>
            </a:r>
            <a:r>
              <a:rPr lang="tr-TR" sz="32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Hareketliliği</a:t>
            </a:r>
            <a:endParaRPr lang="tr-TR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8" name="object 14"/>
          <p:cNvSpPr txBox="1"/>
          <p:nvPr/>
        </p:nvSpPr>
        <p:spPr>
          <a:xfrm>
            <a:off x="583669" y="4781287"/>
            <a:ext cx="8839200" cy="16002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2384" rIns="0" bIns="0" rtlCol="0">
            <a:spAutoFit/>
          </a:bodyPr>
          <a:lstStyle/>
          <a:p>
            <a:pPr marL="377825" indent="-287655">
              <a:lnSpc>
                <a:spcPct val="100000"/>
              </a:lnSpc>
              <a:spcBef>
                <a:spcPts val="254"/>
              </a:spcBef>
              <a:buFont typeface="Georgia"/>
              <a:buChar char=""/>
              <a:tabLst>
                <a:tab pos="377825" algn="l"/>
                <a:tab pos="378460" algn="l"/>
              </a:tabLst>
            </a:pPr>
            <a:r>
              <a:rPr sz="1400" b="1" spc="-10" dirty="0">
                <a:latin typeface="Carlito"/>
                <a:cs typeface="Carlito"/>
              </a:rPr>
              <a:t>Yükseköğretim </a:t>
            </a:r>
            <a:r>
              <a:rPr sz="1400" b="1" spc="-5" dirty="0">
                <a:latin typeface="Carlito"/>
                <a:cs typeface="Carlito"/>
              </a:rPr>
              <a:t>kurumunda </a:t>
            </a:r>
            <a:r>
              <a:rPr sz="1400" b="1" spc="-10" dirty="0">
                <a:latin typeface="Carlito"/>
                <a:cs typeface="Carlito"/>
              </a:rPr>
              <a:t>görevli </a:t>
            </a:r>
            <a:r>
              <a:rPr sz="1400" b="1" dirty="0">
                <a:latin typeface="Carlito"/>
                <a:cs typeface="Carlito"/>
              </a:rPr>
              <a:t>ders </a:t>
            </a:r>
            <a:r>
              <a:rPr sz="1400" b="1" spc="-5" dirty="0">
                <a:latin typeface="Carlito"/>
                <a:cs typeface="Carlito"/>
              </a:rPr>
              <a:t>veren personel </a:t>
            </a:r>
            <a:r>
              <a:rPr sz="1400" b="1" spc="-20" dirty="0">
                <a:latin typeface="Carlito"/>
                <a:cs typeface="Carlito"/>
              </a:rPr>
              <a:t>ya </a:t>
            </a:r>
            <a:r>
              <a:rPr sz="1400" b="1" dirty="0">
                <a:latin typeface="Carlito"/>
                <a:cs typeface="Carlito"/>
              </a:rPr>
              <a:t>da </a:t>
            </a:r>
            <a:r>
              <a:rPr sz="1400" b="1" spc="-15" dirty="0">
                <a:latin typeface="Carlito"/>
                <a:cs typeface="Carlito"/>
              </a:rPr>
              <a:t>kamu/özel </a:t>
            </a:r>
            <a:r>
              <a:rPr sz="1400" b="1" spc="-5" dirty="0">
                <a:latin typeface="Carlito"/>
                <a:cs typeface="Carlito"/>
              </a:rPr>
              <a:t>bir kurum/kuruluşta </a:t>
            </a:r>
            <a:r>
              <a:rPr sz="1400" b="1" dirty="0">
                <a:latin typeface="Carlito"/>
                <a:cs typeface="Carlito"/>
              </a:rPr>
              <a:t>çalışan</a:t>
            </a:r>
            <a:r>
              <a:rPr sz="1400" b="1" spc="-16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personel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Georgia"/>
              <a:buChar char=""/>
            </a:pPr>
            <a:endParaRPr sz="1350" dirty="0">
              <a:latin typeface="Carlito"/>
              <a:cs typeface="Carlito"/>
            </a:endParaRPr>
          </a:p>
          <a:p>
            <a:pPr marL="377825" indent="-287655">
              <a:lnSpc>
                <a:spcPct val="100000"/>
              </a:lnSpc>
              <a:buFont typeface="Georgia"/>
              <a:buChar char=""/>
              <a:tabLst>
                <a:tab pos="377825" algn="l"/>
                <a:tab pos="378460" algn="l"/>
              </a:tabLst>
            </a:pPr>
            <a:r>
              <a:rPr sz="1400" b="1" dirty="0">
                <a:latin typeface="Carlito"/>
                <a:cs typeface="Carlito"/>
              </a:rPr>
              <a:t>5 </a:t>
            </a:r>
            <a:r>
              <a:rPr sz="1400" b="1" spc="-5" dirty="0">
                <a:latin typeface="Carlito"/>
                <a:cs typeface="Carlito"/>
              </a:rPr>
              <a:t>gün-2 </a:t>
            </a:r>
            <a:r>
              <a:rPr sz="1400" b="1" spc="-10" dirty="0">
                <a:latin typeface="Carlito"/>
                <a:cs typeface="Carlito"/>
              </a:rPr>
              <a:t>ay </a:t>
            </a:r>
            <a:r>
              <a:rPr sz="1400" b="1" spc="-5" dirty="0">
                <a:latin typeface="Carlito"/>
                <a:cs typeface="Carlito"/>
              </a:rPr>
              <a:t>(5 gün </a:t>
            </a:r>
            <a:r>
              <a:rPr sz="1400" b="1" dirty="0">
                <a:latin typeface="Carlito"/>
                <a:cs typeface="Carlito"/>
              </a:rPr>
              <a:t>ardışık</a:t>
            </a:r>
            <a:r>
              <a:rPr sz="1400" b="1" spc="-7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olmalıdır)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Georgia"/>
              <a:buChar char=""/>
            </a:pPr>
            <a:endParaRPr sz="1350" dirty="0">
              <a:latin typeface="Carlito"/>
              <a:cs typeface="Carlito"/>
            </a:endParaRPr>
          </a:p>
          <a:p>
            <a:pPr marL="377825" indent="-287655">
              <a:lnSpc>
                <a:spcPct val="100000"/>
              </a:lnSpc>
              <a:buFont typeface="Georgia"/>
              <a:buChar char=""/>
              <a:tabLst>
                <a:tab pos="377825" algn="l"/>
                <a:tab pos="378460" algn="l"/>
              </a:tabLst>
            </a:pPr>
            <a:r>
              <a:rPr sz="1400" b="1" dirty="0">
                <a:latin typeface="Carlito"/>
                <a:cs typeface="Carlito"/>
              </a:rPr>
              <a:t>1 </a:t>
            </a:r>
            <a:r>
              <a:rPr sz="1400" b="1" spc="-5" dirty="0">
                <a:latin typeface="Carlito"/>
                <a:cs typeface="Carlito"/>
              </a:rPr>
              <a:t>hafta </a:t>
            </a:r>
            <a:r>
              <a:rPr sz="1400" b="1" spc="-10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daha </a:t>
            </a:r>
            <a:r>
              <a:rPr sz="1400" b="1" dirty="0">
                <a:latin typeface="Carlito"/>
                <a:cs typeface="Carlito"/>
              </a:rPr>
              <a:t>kısa </a:t>
            </a:r>
            <a:r>
              <a:rPr sz="1400" b="1" spc="-5" dirty="0">
                <a:latin typeface="Carlito"/>
                <a:cs typeface="Carlito"/>
              </a:rPr>
              <a:t>süreli hareketliliklerde </a:t>
            </a:r>
            <a:r>
              <a:rPr sz="1400" b="1" dirty="0">
                <a:latin typeface="Carlito"/>
                <a:cs typeface="Carlito"/>
              </a:rPr>
              <a:t>8 saat ders</a:t>
            </a:r>
            <a:r>
              <a:rPr sz="1400" b="1" spc="-2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verilmesi </a:t>
            </a:r>
            <a:r>
              <a:rPr sz="1400" b="1" spc="-5" dirty="0">
                <a:latin typeface="Carlito"/>
                <a:cs typeface="Carlito"/>
              </a:rPr>
              <a:t>koşulu </a:t>
            </a:r>
            <a:r>
              <a:rPr sz="1400" b="1" spc="-10" dirty="0">
                <a:latin typeface="Carlito"/>
                <a:cs typeface="Carlito"/>
              </a:rPr>
              <a:t>bulunmaktadır.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Georgia"/>
              <a:buChar char=""/>
            </a:pPr>
            <a:endParaRPr sz="1350" dirty="0">
              <a:latin typeface="Carlito"/>
              <a:cs typeface="Carlito"/>
            </a:endParaRPr>
          </a:p>
          <a:p>
            <a:pPr marL="377825" indent="-287655">
              <a:lnSpc>
                <a:spcPct val="100000"/>
              </a:lnSpc>
              <a:buFont typeface="Georgia"/>
              <a:buChar char=""/>
              <a:tabLst>
                <a:tab pos="377825" algn="l"/>
                <a:tab pos="378460" algn="l"/>
              </a:tabLst>
            </a:pPr>
            <a:r>
              <a:rPr sz="1400" b="1" spc="-5" dirty="0">
                <a:latin typeface="Carlito"/>
                <a:cs typeface="Carlito"/>
              </a:rPr>
              <a:t>Personel </a:t>
            </a:r>
            <a:r>
              <a:rPr sz="1400" b="1" spc="-10" dirty="0">
                <a:latin typeface="Carlito"/>
                <a:cs typeface="Carlito"/>
              </a:rPr>
              <a:t>davet </a:t>
            </a:r>
            <a:r>
              <a:rPr sz="1400" b="1" dirty="0">
                <a:latin typeface="Carlito"/>
                <a:cs typeface="Carlito"/>
              </a:rPr>
              <a:t>edilen </a:t>
            </a:r>
            <a:r>
              <a:rPr sz="1400" b="1" spc="-5" dirty="0">
                <a:latin typeface="Carlito"/>
                <a:cs typeface="Carlito"/>
              </a:rPr>
              <a:t>durumlarda </a:t>
            </a:r>
            <a:r>
              <a:rPr sz="1400" b="1" dirty="0">
                <a:latin typeface="Carlito"/>
                <a:cs typeface="Carlito"/>
              </a:rPr>
              <a:t>minimum</a:t>
            </a:r>
            <a:r>
              <a:rPr sz="1400" b="1" spc="-229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süre </a:t>
            </a:r>
            <a:r>
              <a:rPr sz="1400" b="1" dirty="0">
                <a:latin typeface="Carlito"/>
                <a:cs typeface="Carlito"/>
              </a:rPr>
              <a:t>1 </a:t>
            </a:r>
            <a:r>
              <a:rPr sz="1400" b="1" spc="-5" dirty="0">
                <a:latin typeface="Carlito"/>
                <a:cs typeface="Carlito"/>
              </a:rPr>
              <a:t>gün </a:t>
            </a:r>
            <a:r>
              <a:rPr sz="1400" b="1" spc="-10" dirty="0">
                <a:latin typeface="Carlito"/>
                <a:cs typeface="Carlito"/>
              </a:rPr>
              <a:t>olabilir, </a:t>
            </a:r>
            <a:r>
              <a:rPr sz="1400" b="1" spc="-5" dirty="0">
                <a:latin typeface="Carlito"/>
                <a:cs typeface="Carlito"/>
              </a:rPr>
              <a:t>saat </a:t>
            </a:r>
            <a:r>
              <a:rPr sz="1400" b="1" dirty="0">
                <a:latin typeface="Carlito"/>
                <a:cs typeface="Carlito"/>
              </a:rPr>
              <a:t>için minimum </a:t>
            </a:r>
            <a:r>
              <a:rPr sz="1400" b="1" spc="-25" dirty="0">
                <a:latin typeface="Carlito"/>
                <a:cs typeface="Carlito"/>
              </a:rPr>
              <a:t>yoktur.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5B4D255B-083A-4D15-8F2C-D1D2F8F88F94}"/>
              </a:ext>
            </a:extLst>
          </p:cNvPr>
          <p:cNvSpPr/>
          <p:nvPr/>
        </p:nvSpPr>
        <p:spPr>
          <a:xfrm>
            <a:off x="2178771" y="3655209"/>
            <a:ext cx="1179576" cy="914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Resim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3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78771" y="1490216"/>
            <a:ext cx="8098968" cy="17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272" indent="-227272">
              <a:lnSpc>
                <a:spcPct val="150000"/>
              </a:lnSpc>
              <a:buFont typeface="Arial" charset="-94"/>
              <a:buChar char="•"/>
            </a:pPr>
            <a:endParaRPr lang="tr-TR" sz="1432" dirty="0">
              <a:latin typeface="Myriad Pro" charset="-94"/>
              <a:ea typeface="Myriad Pro" charset="-94"/>
              <a:cs typeface="Myriad Pro" charset="-94"/>
            </a:endParaRPr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  <a:p>
            <a:endParaRPr lang="tr-TR" sz="1432" dirty="0"/>
          </a:p>
        </p:txBody>
      </p:sp>
      <p:pic>
        <p:nvPicPr>
          <p:cNvPr id="1026" name="Resim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48" y="5194352"/>
            <a:ext cx="1712088" cy="4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2494152" y="332804"/>
            <a:ext cx="6600190" cy="5137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Personel </a:t>
            </a:r>
            <a:r>
              <a:rPr lang="tr-TR" sz="3200" dirty="0">
                <a:solidFill>
                  <a:srgbClr val="FF0000"/>
                </a:solidFill>
                <a:latin typeface="Arial"/>
                <a:cs typeface="Arial"/>
              </a:rPr>
              <a:t>Eğitim Alma</a:t>
            </a:r>
            <a:r>
              <a:rPr lang="tr-TR" sz="3200" spc="-2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3200" spc="-5" dirty="0">
                <a:solidFill>
                  <a:srgbClr val="FF0000"/>
                </a:solidFill>
                <a:latin typeface="Arial"/>
                <a:cs typeface="Arial"/>
              </a:rPr>
              <a:t>Hareketliliği</a:t>
            </a:r>
            <a:endParaRPr lang="tr-TR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9" name="object 7"/>
          <p:cNvGrpSpPr/>
          <p:nvPr/>
        </p:nvGrpSpPr>
        <p:grpSpPr>
          <a:xfrm>
            <a:off x="5794247" y="1447800"/>
            <a:ext cx="2607945" cy="2524125"/>
            <a:chOff x="5794247" y="1447800"/>
            <a:chExt cx="2607945" cy="2524125"/>
          </a:xfrm>
        </p:grpSpPr>
        <p:sp>
          <p:nvSpPr>
            <p:cNvPr id="10" name="object 8"/>
            <p:cNvSpPr/>
            <p:nvPr/>
          </p:nvSpPr>
          <p:spPr>
            <a:xfrm>
              <a:off x="6563867" y="3057144"/>
              <a:ext cx="1066800" cy="914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9"/>
            <p:cNvSpPr/>
            <p:nvPr/>
          </p:nvSpPr>
          <p:spPr>
            <a:xfrm>
              <a:off x="5794247" y="1447800"/>
              <a:ext cx="2607563" cy="1600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0"/>
          <p:cNvGrpSpPr/>
          <p:nvPr/>
        </p:nvGrpSpPr>
        <p:grpSpPr>
          <a:xfrm>
            <a:off x="1603257" y="2255456"/>
            <a:ext cx="1742439" cy="1603375"/>
            <a:chOff x="1469136" y="2331720"/>
            <a:chExt cx="1742439" cy="1603375"/>
          </a:xfrm>
        </p:grpSpPr>
        <p:sp>
          <p:nvSpPr>
            <p:cNvPr id="13" name="object 11"/>
            <p:cNvSpPr/>
            <p:nvPr/>
          </p:nvSpPr>
          <p:spPr>
            <a:xfrm>
              <a:off x="1769363" y="3020568"/>
              <a:ext cx="1066800" cy="914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2"/>
            <p:cNvSpPr/>
            <p:nvPr/>
          </p:nvSpPr>
          <p:spPr>
            <a:xfrm>
              <a:off x="1469136" y="2331720"/>
              <a:ext cx="1741932" cy="81991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3"/>
          <p:cNvSpPr/>
          <p:nvPr/>
        </p:nvSpPr>
        <p:spPr>
          <a:xfrm>
            <a:off x="3259835" y="3314700"/>
            <a:ext cx="2999740" cy="152400"/>
          </a:xfrm>
          <a:custGeom>
            <a:avLst/>
            <a:gdLst/>
            <a:ahLst/>
            <a:cxnLst/>
            <a:rect l="l" t="t" r="r" b="b"/>
            <a:pathLst>
              <a:path w="2999740" h="152400">
                <a:moveTo>
                  <a:pt x="2846832" y="152400"/>
                </a:moveTo>
                <a:lnTo>
                  <a:pt x="2846832" y="0"/>
                </a:lnTo>
                <a:lnTo>
                  <a:pt x="2947416" y="50292"/>
                </a:lnTo>
                <a:lnTo>
                  <a:pt x="2872740" y="50292"/>
                </a:lnTo>
                <a:lnTo>
                  <a:pt x="2872740" y="102108"/>
                </a:lnTo>
                <a:lnTo>
                  <a:pt x="2947416" y="102108"/>
                </a:lnTo>
                <a:lnTo>
                  <a:pt x="2846832" y="152400"/>
                </a:lnTo>
                <a:close/>
              </a:path>
              <a:path w="2999740" h="152400">
                <a:moveTo>
                  <a:pt x="2846832" y="102108"/>
                </a:moveTo>
                <a:lnTo>
                  <a:pt x="0" y="102108"/>
                </a:lnTo>
                <a:lnTo>
                  <a:pt x="0" y="50292"/>
                </a:lnTo>
                <a:lnTo>
                  <a:pt x="2846832" y="50292"/>
                </a:lnTo>
                <a:lnTo>
                  <a:pt x="2846832" y="102108"/>
                </a:lnTo>
                <a:close/>
              </a:path>
              <a:path w="2999740" h="152400">
                <a:moveTo>
                  <a:pt x="2947416" y="102108"/>
                </a:moveTo>
                <a:lnTo>
                  <a:pt x="2872740" y="102108"/>
                </a:lnTo>
                <a:lnTo>
                  <a:pt x="2872740" y="50292"/>
                </a:lnTo>
                <a:lnTo>
                  <a:pt x="2947416" y="50292"/>
                </a:lnTo>
                <a:lnTo>
                  <a:pt x="2999232" y="76200"/>
                </a:lnTo>
                <a:lnTo>
                  <a:pt x="2947416" y="102108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3259835" y="3560064"/>
            <a:ext cx="2962910" cy="152400"/>
          </a:xfrm>
          <a:custGeom>
            <a:avLst/>
            <a:gdLst/>
            <a:ahLst/>
            <a:cxnLst/>
            <a:rect l="l" t="t" r="r" b="b"/>
            <a:pathLst>
              <a:path w="2962910" h="152400">
                <a:moveTo>
                  <a:pt x="152400" y="152400"/>
                </a:moveTo>
                <a:lnTo>
                  <a:pt x="0" y="76200"/>
                </a:lnTo>
                <a:lnTo>
                  <a:pt x="152400" y="0"/>
                </a:lnTo>
                <a:lnTo>
                  <a:pt x="152400" y="50292"/>
                </a:lnTo>
                <a:lnTo>
                  <a:pt x="126492" y="50292"/>
                </a:lnTo>
                <a:lnTo>
                  <a:pt x="126492" y="100584"/>
                </a:lnTo>
                <a:lnTo>
                  <a:pt x="152400" y="100584"/>
                </a:lnTo>
                <a:lnTo>
                  <a:pt x="152400" y="152400"/>
                </a:lnTo>
                <a:close/>
              </a:path>
              <a:path w="2962910" h="152400">
                <a:moveTo>
                  <a:pt x="152400" y="100584"/>
                </a:moveTo>
                <a:lnTo>
                  <a:pt x="126492" y="100584"/>
                </a:lnTo>
                <a:lnTo>
                  <a:pt x="126492" y="50292"/>
                </a:lnTo>
                <a:lnTo>
                  <a:pt x="152400" y="50292"/>
                </a:lnTo>
                <a:lnTo>
                  <a:pt x="152400" y="100584"/>
                </a:lnTo>
                <a:close/>
              </a:path>
              <a:path w="2962910" h="152400">
                <a:moveTo>
                  <a:pt x="2962656" y="100584"/>
                </a:moveTo>
                <a:lnTo>
                  <a:pt x="152400" y="100584"/>
                </a:lnTo>
                <a:lnTo>
                  <a:pt x="152400" y="50292"/>
                </a:lnTo>
                <a:lnTo>
                  <a:pt x="2962656" y="50292"/>
                </a:lnTo>
                <a:lnTo>
                  <a:pt x="2962656" y="100584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/>
          <p:cNvSpPr/>
          <p:nvPr/>
        </p:nvSpPr>
        <p:spPr>
          <a:xfrm>
            <a:off x="3272027" y="3761232"/>
            <a:ext cx="2973705" cy="1146175"/>
          </a:xfrm>
          <a:custGeom>
            <a:avLst/>
            <a:gdLst/>
            <a:ahLst/>
            <a:cxnLst/>
            <a:rect l="l" t="t" r="r" b="b"/>
            <a:pathLst>
              <a:path w="2973704" h="1146175">
                <a:moveTo>
                  <a:pt x="170355" y="1091812"/>
                </a:moveTo>
                <a:lnTo>
                  <a:pt x="150543" y="1038472"/>
                </a:lnTo>
                <a:lnTo>
                  <a:pt x="2953512" y="0"/>
                </a:lnTo>
                <a:lnTo>
                  <a:pt x="2973324" y="53340"/>
                </a:lnTo>
                <a:lnTo>
                  <a:pt x="170355" y="1091812"/>
                </a:lnTo>
                <a:close/>
              </a:path>
              <a:path w="2973704" h="1146175">
                <a:moveTo>
                  <a:pt x="190500" y="1146048"/>
                </a:moveTo>
                <a:lnTo>
                  <a:pt x="0" y="1124712"/>
                </a:lnTo>
                <a:lnTo>
                  <a:pt x="131064" y="986028"/>
                </a:lnTo>
                <a:lnTo>
                  <a:pt x="150543" y="1038472"/>
                </a:lnTo>
                <a:lnTo>
                  <a:pt x="123444" y="1048512"/>
                </a:lnTo>
                <a:lnTo>
                  <a:pt x="143256" y="1101852"/>
                </a:lnTo>
                <a:lnTo>
                  <a:pt x="174084" y="1101852"/>
                </a:lnTo>
                <a:lnTo>
                  <a:pt x="190500" y="1146048"/>
                </a:lnTo>
                <a:close/>
              </a:path>
              <a:path w="2973704" h="1146175">
                <a:moveTo>
                  <a:pt x="143256" y="1101852"/>
                </a:moveTo>
                <a:lnTo>
                  <a:pt x="123444" y="1048512"/>
                </a:lnTo>
                <a:lnTo>
                  <a:pt x="150543" y="1038472"/>
                </a:lnTo>
                <a:lnTo>
                  <a:pt x="170355" y="1091812"/>
                </a:lnTo>
                <a:lnTo>
                  <a:pt x="143256" y="1101852"/>
                </a:lnTo>
                <a:close/>
              </a:path>
              <a:path w="2973704" h="1146175">
                <a:moveTo>
                  <a:pt x="174084" y="1101852"/>
                </a:moveTo>
                <a:lnTo>
                  <a:pt x="143256" y="1101852"/>
                </a:lnTo>
                <a:lnTo>
                  <a:pt x="170355" y="1091812"/>
                </a:lnTo>
                <a:lnTo>
                  <a:pt x="174084" y="1101852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5"/>
          <p:cNvSpPr/>
          <p:nvPr/>
        </p:nvSpPr>
        <p:spPr>
          <a:xfrm>
            <a:off x="1726692" y="4200144"/>
            <a:ext cx="1179576" cy="914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4"/>
          <p:cNvSpPr/>
          <p:nvPr/>
        </p:nvSpPr>
        <p:spPr>
          <a:xfrm>
            <a:off x="6563868" y="4200144"/>
            <a:ext cx="1181100" cy="914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3"/>
          <p:cNvSpPr txBox="1"/>
          <p:nvPr/>
        </p:nvSpPr>
        <p:spPr>
          <a:xfrm>
            <a:off x="474785" y="5283708"/>
            <a:ext cx="9422070" cy="109581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655" rIns="0" bIns="0" rtlCol="0">
            <a:spAutoFit/>
          </a:bodyPr>
          <a:lstStyle/>
          <a:p>
            <a:pPr marL="379095" indent="-287020">
              <a:lnSpc>
                <a:spcPct val="100000"/>
              </a:lnSpc>
              <a:spcBef>
                <a:spcPts val="265"/>
              </a:spcBef>
              <a:buFont typeface="Georgia"/>
              <a:buChar char=""/>
              <a:tabLst>
                <a:tab pos="379095" algn="l"/>
                <a:tab pos="379730" algn="l"/>
              </a:tabLst>
            </a:pPr>
            <a:r>
              <a:rPr sz="1400" b="1" spc="-10" dirty="0">
                <a:latin typeface="Carlito"/>
                <a:cs typeface="Carlito"/>
              </a:rPr>
              <a:t>Yükseköğretim </a:t>
            </a:r>
            <a:r>
              <a:rPr sz="1400" b="1" spc="-5" dirty="0">
                <a:latin typeface="Carlito"/>
                <a:cs typeface="Carlito"/>
              </a:rPr>
              <a:t>kurumunda </a:t>
            </a:r>
            <a:r>
              <a:rPr sz="1400" b="1" spc="-10" dirty="0">
                <a:latin typeface="Carlito"/>
                <a:cs typeface="Carlito"/>
              </a:rPr>
              <a:t>görevli </a:t>
            </a:r>
            <a:r>
              <a:rPr sz="1400" b="1" dirty="0">
                <a:latin typeface="Carlito"/>
                <a:cs typeface="Carlito"/>
              </a:rPr>
              <a:t>personel</a:t>
            </a:r>
            <a:r>
              <a:rPr sz="1400" b="1" spc="-13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(akademik/idari)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Georgia"/>
              <a:buChar char=""/>
            </a:pPr>
            <a:endParaRPr sz="1350" dirty="0">
              <a:latin typeface="Carlito"/>
              <a:cs typeface="Carlito"/>
            </a:endParaRPr>
          </a:p>
          <a:p>
            <a:pPr marL="379095" indent="-287020">
              <a:lnSpc>
                <a:spcPct val="100000"/>
              </a:lnSpc>
              <a:buFont typeface="Georgia"/>
              <a:buChar char=""/>
              <a:tabLst>
                <a:tab pos="379095" algn="l"/>
                <a:tab pos="379730" algn="l"/>
              </a:tabLst>
            </a:pPr>
            <a:r>
              <a:rPr sz="1400" b="1" dirty="0">
                <a:latin typeface="Carlito"/>
                <a:cs typeface="Carlito"/>
              </a:rPr>
              <a:t>5 </a:t>
            </a:r>
            <a:r>
              <a:rPr sz="1400" b="1" spc="-5" dirty="0">
                <a:latin typeface="Carlito"/>
                <a:cs typeface="Carlito"/>
              </a:rPr>
              <a:t>gün-2 </a:t>
            </a:r>
            <a:r>
              <a:rPr sz="1400" b="1" spc="-10" dirty="0">
                <a:latin typeface="Carlito"/>
                <a:cs typeface="Carlito"/>
              </a:rPr>
              <a:t>ay </a:t>
            </a:r>
            <a:r>
              <a:rPr sz="1400" b="1" spc="-5" dirty="0">
                <a:latin typeface="Carlito"/>
                <a:cs typeface="Carlito"/>
              </a:rPr>
              <a:t>(5 gün </a:t>
            </a:r>
            <a:r>
              <a:rPr sz="1400" b="1" dirty="0">
                <a:latin typeface="Carlito"/>
                <a:cs typeface="Carlito"/>
              </a:rPr>
              <a:t>ardışık</a:t>
            </a:r>
            <a:r>
              <a:rPr sz="1400" b="1" spc="-7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olmalıdır)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Georgia"/>
              <a:buChar char=""/>
            </a:pPr>
            <a:endParaRPr sz="1350" dirty="0">
              <a:latin typeface="Carlito"/>
              <a:cs typeface="Carlito"/>
            </a:endParaRPr>
          </a:p>
          <a:p>
            <a:pPr marL="379095" indent="-287020">
              <a:lnSpc>
                <a:spcPct val="100000"/>
              </a:lnSpc>
              <a:buFont typeface="Georgia"/>
              <a:buChar char=""/>
              <a:tabLst>
                <a:tab pos="379095" algn="l"/>
                <a:tab pos="379730" algn="l"/>
              </a:tabLst>
            </a:pPr>
            <a:r>
              <a:rPr sz="1400" b="1" spc="-5" dirty="0">
                <a:latin typeface="Carlito"/>
                <a:cs typeface="Carlito"/>
              </a:rPr>
              <a:t>Ülkemizdeki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üniversite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personeli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ortak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ülkedeki</a:t>
            </a:r>
            <a:r>
              <a:rPr sz="1400" b="1" spc="-2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kamu/özel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bir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kurum/kuruluşa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eğitim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almak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üzere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gidemez</a:t>
            </a:r>
            <a:r>
              <a:rPr sz="1400" b="1" spc="-5" dirty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</p:txBody>
      </p:sp>
      <p:pic>
        <p:nvPicPr>
          <p:cNvPr id="22" name="Resim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9"/>
            <a:ext cx="1351671" cy="135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99142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2540</Words>
  <Application>Microsoft Office PowerPoint</Application>
  <PresentationFormat>Geniş ekran</PresentationFormat>
  <Paragraphs>478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5" baseType="lpstr">
      <vt:lpstr>Arial</vt:lpstr>
      <vt:lpstr>Calibri</vt:lpstr>
      <vt:lpstr>Carlito</vt:lpstr>
      <vt:lpstr>Georgia</vt:lpstr>
      <vt:lpstr>Myriad Pro</vt:lpstr>
      <vt:lpstr>Myriad Pro Semibold</vt:lpstr>
      <vt:lpstr>Times New Roman</vt:lpstr>
      <vt:lpstr>Trebuchet MS</vt:lpstr>
      <vt:lpstr>Wingdings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Burçak Aydınlık;Eren ÖZBEK</dc:creator>
  <cp:lastModifiedBy>Erzurum Teknik Üniversitesi</cp:lastModifiedBy>
  <cp:revision>19</cp:revision>
  <dcterms:created xsi:type="dcterms:W3CDTF">2021-12-27T07:42:29Z</dcterms:created>
  <dcterms:modified xsi:type="dcterms:W3CDTF">2023-01-02T11:08:07Z</dcterms:modified>
</cp:coreProperties>
</file>