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sldIdLst>
    <p:sldId id="256" r:id="rId2"/>
    <p:sldId id="257" r:id="rId3"/>
    <p:sldId id="258" r:id="rId4"/>
    <p:sldId id="269" r:id="rId5"/>
    <p:sldId id="278" r:id="rId6"/>
    <p:sldId id="259" r:id="rId7"/>
    <p:sldId id="276" r:id="rId8"/>
    <p:sldId id="279" r:id="rId9"/>
    <p:sldId id="261" r:id="rId10"/>
    <p:sldId id="298" r:id="rId11"/>
    <p:sldId id="262" r:id="rId12"/>
    <p:sldId id="282" r:id="rId13"/>
    <p:sldId id="280" r:id="rId14"/>
    <p:sldId id="281" r:id="rId15"/>
    <p:sldId id="295" r:id="rId16"/>
    <p:sldId id="292" r:id="rId17"/>
    <p:sldId id="306" r:id="rId18"/>
    <p:sldId id="267" r:id="rId19"/>
    <p:sldId id="273" r:id="rId20"/>
    <p:sldId id="263" r:id="rId21"/>
    <p:sldId id="283" r:id="rId22"/>
    <p:sldId id="284" r:id="rId23"/>
    <p:sldId id="264" r:id="rId24"/>
    <p:sldId id="265" r:id="rId25"/>
    <p:sldId id="266" r:id="rId26"/>
    <p:sldId id="271" r:id="rId27"/>
    <p:sldId id="288" r:id="rId28"/>
    <p:sldId id="270" r:id="rId29"/>
    <p:sldId id="296" r:id="rId30"/>
    <p:sldId id="297" r:id="rId31"/>
    <p:sldId id="300" r:id="rId32"/>
    <p:sldId id="301" r:id="rId33"/>
    <p:sldId id="274" r:id="rId34"/>
    <p:sldId id="272" r:id="rId35"/>
    <p:sldId id="268" r:id="rId36"/>
    <p:sldId id="290" r:id="rId37"/>
    <p:sldId id="285" r:id="rId38"/>
    <p:sldId id="291" r:id="rId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7CE84F3-28C3-443E-9E96-99CF82512B78}" styleName="Koyu Stil 1 - Vurgu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Koyu Stil 1 - Vurgu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tr-TR"/>
              <a:t>Asıl başlık stili için tıklatın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a:xfrm>
            <a:off x="5332412" y="5883275"/>
            <a:ext cx="4324044" cy="365125"/>
          </a:xfrm>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1402490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084CC67-1267-4D6F-8440-418B331DC5E2}" type="datetimeFigureOut">
              <a:rPr lang="tr-TR" smtClean="0"/>
              <a:t>17.06.2020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62893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tr-TR"/>
              <a:t>Asıl başlık stili için tıklatın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471324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113661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tr-TR"/>
              <a:t>Asıl başlık stili için tıklatın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946368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700939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tr-TR"/>
              <a:t>Asıl başlık stili için tıklatın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11120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1331904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395958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10951856" y="5867131"/>
            <a:ext cx="551167" cy="365125"/>
          </a:xfrm>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288800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084CC67-1267-4D6F-8440-418B331DC5E2}" type="datetimeFigureOut">
              <a:rPr lang="tr-TR" smtClean="0"/>
              <a:t>17.06.2020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303815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084CC67-1267-4D6F-8440-418B331DC5E2}" type="datetimeFigureOut">
              <a:rPr lang="tr-TR" smtClean="0"/>
              <a:t>17.06.2020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22834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084CC67-1267-4D6F-8440-418B331DC5E2}" type="datetimeFigureOut">
              <a:rPr lang="tr-TR" smtClean="0"/>
              <a:t>17.06.2020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126582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7084CC67-1267-4D6F-8440-418B331DC5E2}" type="datetimeFigureOut">
              <a:rPr lang="tr-TR" smtClean="0"/>
              <a:t>17.06.2020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283997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4CC67-1267-4D6F-8440-418B331DC5E2}" type="datetimeFigureOut">
              <a:rPr lang="tr-TR" smtClean="0"/>
              <a:t>17.06.2020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289273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tr-TR"/>
              <a:t>Asıl başlık stili için tıklatın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084CC67-1267-4D6F-8440-418B331DC5E2}" type="datetimeFigureOut">
              <a:rPr lang="tr-TR" smtClean="0"/>
              <a:t>17.06.2020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372005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tr-TR"/>
              <a:t>Asıl başlık stili için tıklatın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084CC67-1267-4D6F-8440-418B331DC5E2}" type="datetimeFigureOut">
              <a:rPr lang="tr-TR" smtClean="0"/>
              <a:t>17.06.2020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E1AEF15-842A-4A14-9E57-98A599B13B3D}" type="slidenum">
              <a:rPr lang="tr-TR" smtClean="0"/>
              <a:t>‹#›</a:t>
            </a:fld>
            <a:endParaRPr lang="tr-TR"/>
          </a:p>
        </p:txBody>
      </p:sp>
    </p:spTree>
    <p:extLst>
      <p:ext uri="{BB962C8B-B14F-4D97-AF65-F5344CB8AC3E}">
        <p14:creationId xmlns:p14="http://schemas.microsoft.com/office/powerpoint/2010/main" val="1147276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84CC67-1267-4D6F-8440-418B331DC5E2}" type="datetimeFigureOut">
              <a:rPr lang="tr-TR" smtClean="0"/>
              <a:t>17.06.2020</a:t>
            </a:fld>
            <a:endParaRPr lang="tr-T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1AEF15-842A-4A14-9E57-98A599B13B3D}" type="slidenum">
              <a:rPr lang="tr-TR" smtClean="0"/>
              <a:t>‹#›</a:t>
            </a:fld>
            <a:endParaRPr lang="tr-TR"/>
          </a:p>
        </p:txBody>
      </p:sp>
    </p:spTree>
    <p:extLst>
      <p:ext uri="{BB962C8B-B14F-4D97-AF65-F5344CB8AC3E}">
        <p14:creationId xmlns:p14="http://schemas.microsoft.com/office/powerpoint/2010/main" val="220053767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m3VCcB7IWks"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3.png"/><Relationship Id="rId7" Type="http://schemas.openxmlformats.org/officeDocument/2006/relationships/image" Target="../media/image66.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10" Type="http://schemas.openxmlformats.org/officeDocument/2006/relationships/image" Target="../media/image69.jpg"/><Relationship Id="rId4" Type="http://schemas.openxmlformats.org/officeDocument/2006/relationships/image" Target="../media/image63.jpeg"/><Relationship Id="rId9" Type="http://schemas.openxmlformats.org/officeDocument/2006/relationships/image" Target="../media/image68.jp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5235633" y="1770961"/>
            <a:ext cx="6349132" cy="2616199"/>
          </a:xfrm>
        </p:spPr>
        <p:txBody>
          <a:bodyPr>
            <a:noAutofit/>
          </a:bodyPr>
          <a:lstStyle/>
          <a:p>
            <a:r>
              <a:rPr lang="tr-TR" sz="5400" b="1" dirty="0"/>
              <a:t>ERZURUM TEKNİK ÜNİVERSİTESİ</a:t>
            </a:r>
            <a:br>
              <a:rPr lang="tr-TR" sz="5400" b="1" dirty="0"/>
            </a:br>
            <a:r>
              <a:rPr lang="tr-TR" sz="5400" b="1" dirty="0"/>
              <a:t>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213" y="470019"/>
            <a:ext cx="2601884" cy="2601884"/>
          </a:xfrm>
          <a:prstGeom prst="rect">
            <a:avLst/>
          </a:prstGeom>
        </p:spPr>
      </p:pic>
      <p:sp>
        <p:nvSpPr>
          <p:cNvPr id="5" name="Metin kutusu 4"/>
          <p:cNvSpPr txBox="1"/>
          <p:nvPr/>
        </p:nvSpPr>
        <p:spPr>
          <a:xfrm>
            <a:off x="5416324" y="4234760"/>
            <a:ext cx="6381747" cy="738664"/>
          </a:xfrm>
          <a:prstGeom prst="rect">
            <a:avLst/>
          </a:prstGeom>
          <a:noFill/>
        </p:spPr>
        <p:txBody>
          <a:bodyPr wrap="none" rtlCol="0">
            <a:spAutoFit/>
          </a:bodyPr>
          <a:lstStyle/>
          <a:p>
            <a:pPr algn="r"/>
            <a:r>
              <a:rPr lang="tr-TR" sz="2400" b="1" dirty="0"/>
              <a:t>MATEMATİK BÖLÜMÜ </a:t>
            </a:r>
          </a:p>
          <a:p>
            <a:r>
              <a:rPr lang="tr-TR" b="1" dirty="0"/>
              <a:t>                                                                    ORYANTASYON PROGRAMI</a:t>
            </a:r>
          </a:p>
        </p:txBody>
      </p:sp>
    </p:spTree>
    <p:extLst>
      <p:ext uri="{BB962C8B-B14F-4D97-AF65-F5344CB8AC3E}">
        <p14:creationId xmlns:p14="http://schemas.microsoft.com/office/powerpoint/2010/main" val="345277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11329" y="180339"/>
            <a:ext cx="8286706" cy="590942"/>
          </a:xfrm>
        </p:spPr>
        <p:txBody>
          <a:bodyPr>
            <a:normAutofit fontScale="90000"/>
          </a:bodyPr>
          <a:lstStyle/>
          <a:p>
            <a:r>
              <a:rPr lang="tr-TR" dirty="0"/>
              <a:t>Fakültemiz</a:t>
            </a:r>
          </a:p>
        </p:txBody>
      </p:sp>
      <p:sp>
        <p:nvSpPr>
          <p:cNvPr id="4" name="Dikdörtgen 3"/>
          <p:cNvSpPr/>
          <p:nvPr/>
        </p:nvSpPr>
        <p:spPr>
          <a:xfrm>
            <a:off x="5906243" y="1280162"/>
            <a:ext cx="1080000" cy="1332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2863744" y="2141701"/>
            <a:ext cx="1080000" cy="1332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8871050" y="2115782"/>
            <a:ext cx="1080000" cy="1332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5836978" y="4360795"/>
            <a:ext cx="1080000" cy="1332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Alt Başlık 2"/>
          <p:cNvSpPr txBox="1">
            <a:spLocks/>
          </p:cNvSpPr>
          <p:nvPr/>
        </p:nvSpPr>
        <p:spPr>
          <a:xfrm>
            <a:off x="5906243" y="852683"/>
            <a:ext cx="941470" cy="3460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tr-TR" sz="1800" b="1" i="1" dirty="0">
                <a:latin typeface="Times New Roman" panose="02020603050405020304" pitchFamily="18" charset="0"/>
                <a:cs typeface="Times New Roman" panose="02020603050405020304" pitchFamily="18" charset="0"/>
              </a:rPr>
              <a:t>Dekan</a:t>
            </a:r>
          </a:p>
        </p:txBody>
      </p:sp>
      <p:sp>
        <p:nvSpPr>
          <p:cNvPr id="10" name="Alt Başlık 2"/>
          <p:cNvSpPr txBox="1">
            <a:spLocks/>
          </p:cNvSpPr>
          <p:nvPr/>
        </p:nvSpPr>
        <p:spPr>
          <a:xfrm>
            <a:off x="2359503" y="1745049"/>
            <a:ext cx="2088482" cy="4022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tr-TR" sz="1800" b="1" i="1" dirty="0">
                <a:latin typeface="Times New Roman" panose="02020603050405020304" pitchFamily="18" charset="0"/>
                <a:cs typeface="Times New Roman" panose="02020603050405020304" pitchFamily="18" charset="0"/>
              </a:rPr>
              <a:t>Dekan Yardımcısı</a:t>
            </a:r>
          </a:p>
        </p:txBody>
      </p:sp>
      <p:sp>
        <p:nvSpPr>
          <p:cNvPr id="11" name="Alt Başlık 2"/>
          <p:cNvSpPr txBox="1">
            <a:spLocks/>
          </p:cNvSpPr>
          <p:nvPr/>
        </p:nvSpPr>
        <p:spPr>
          <a:xfrm>
            <a:off x="8309553" y="1713557"/>
            <a:ext cx="2088482" cy="4022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tr-TR" sz="1800" b="1" i="1" dirty="0">
                <a:latin typeface="Times New Roman" panose="02020603050405020304" pitchFamily="18" charset="0"/>
                <a:cs typeface="Times New Roman" panose="02020603050405020304" pitchFamily="18" charset="0"/>
              </a:rPr>
              <a:t>Dekan Yardımcısı</a:t>
            </a:r>
          </a:p>
        </p:txBody>
      </p:sp>
      <p:sp>
        <p:nvSpPr>
          <p:cNvPr id="12" name="Alt Başlık 2"/>
          <p:cNvSpPr txBox="1">
            <a:spLocks/>
          </p:cNvSpPr>
          <p:nvPr/>
        </p:nvSpPr>
        <p:spPr>
          <a:xfrm>
            <a:off x="2471798" y="3597053"/>
            <a:ext cx="1863892" cy="546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tr-TR" sz="1400" b="1" dirty="0">
                <a:latin typeface="Times New Roman" panose="02020603050405020304" pitchFamily="18" charset="0"/>
                <a:cs typeface="Times New Roman" panose="02020603050405020304" pitchFamily="18" charset="0"/>
              </a:rPr>
              <a:t>Dr. </a:t>
            </a:r>
            <a:r>
              <a:rPr lang="tr-TR" sz="1400" b="1" dirty="0" err="1">
                <a:latin typeface="Times New Roman" panose="02020603050405020304" pitchFamily="18" charset="0"/>
                <a:cs typeface="Times New Roman" panose="02020603050405020304" pitchFamily="18" charset="0"/>
              </a:rPr>
              <a:t>Öğr</a:t>
            </a:r>
            <a:r>
              <a:rPr lang="tr-TR" sz="1400" b="1" dirty="0">
                <a:latin typeface="Times New Roman" panose="02020603050405020304" pitchFamily="18" charset="0"/>
                <a:cs typeface="Times New Roman" panose="02020603050405020304" pitchFamily="18" charset="0"/>
              </a:rPr>
              <a:t>. Üyesi</a:t>
            </a:r>
          </a:p>
          <a:p>
            <a:pPr>
              <a:lnSpc>
                <a:spcPct val="110000"/>
              </a:lnSpc>
              <a:spcBef>
                <a:spcPts val="0"/>
              </a:spcBef>
            </a:pPr>
            <a:r>
              <a:rPr lang="tr-TR" sz="1400" b="1" dirty="0">
                <a:latin typeface="Times New Roman" panose="02020603050405020304" pitchFamily="18" charset="0"/>
                <a:cs typeface="Times New Roman" panose="02020603050405020304" pitchFamily="18" charset="0"/>
              </a:rPr>
              <a:t>İbrahim KARAHAN</a:t>
            </a:r>
          </a:p>
        </p:txBody>
      </p:sp>
      <p:sp>
        <p:nvSpPr>
          <p:cNvPr id="13" name="Alt Başlık 2"/>
          <p:cNvSpPr txBox="1">
            <a:spLocks/>
          </p:cNvSpPr>
          <p:nvPr/>
        </p:nvSpPr>
        <p:spPr>
          <a:xfrm>
            <a:off x="8591399" y="3597053"/>
            <a:ext cx="1863892" cy="546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tr-TR" sz="1400" b="1" dirty="0">
                <a:latin typeface="Times New Roman" panose="02020603050405020304" pitchFamily="18" charset="0"/>
                <a:cs typeface="Times New Roman" panose="02020603050405020304" pitchFamily="18" charset="0"/>
              </a:rPr>
              <a:t>Doç. Dr. </a:t>
            </a:r>
          </a:p>
          <a:p>
            <a:pPr>
              <a:lnSpc>
                <a:spcPct val="110000"/>
              </a:lnSpc>
              <a:spcBef>
                <a:spcPts val="0"/>
              </a:spcBef>
            </a:pPr>
            <a:r>
              <a:rPr lang="tr-TR" sz="1400" b="1" dirty="0">
                <a:latin typeface="Times New Roman" panose="02020603050405020304" pitchFamily="18" charset="0"/>
                <a:cs typeface="Times New Roman" panose="02020603050405020304" pitchFamily="18" charset="0"/>
              </a:rPr>
              <a:t>Serkan ÖRTÜCÜ</a:t>
            </a:r>
          </a:p>
        </p:txBody>
      </p:sp>
      <p:sp>
        <p:nvSpPr>
          <p:cNvPr id="14" name="Alt Başlık 2"/>
          <p:cNvSpPr txBox="1">
            <a:spLocks/>
          </p:cNvSpPr>
          <p:nvPr/>
        </p:nvSpPr>
        <p:spPr>
          <a:xfrm>
            <a:off x="5392894" y="5956451"/>
            <a:ext cx="1968167" cy="490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tr-TR" sz="1400" dirty="0">
                <a:latin typeface="Times New Roman" panose="02020603050405020304" pitchFamily="18" charset="0"/>
                <a:cs typeface="Times New Roman" panose="02020603050405020304" pitchFamily="18" charset="0"/>
              </a:rPr>
              <a:t>Adem AĞIRMAN</a:t>
            </a:r>
          </a:p>
          <a:p>
            <a:pPr>
              <a:lnSpc>
                <a:spcPct val="100000"/>
              </a:lnSpc>
              <a:spcBef>
                <a:spcPts val="0"/>
              </a:spcBef>
            </a:pPr>
            <a:r>
              <a:rPr lang="tr-TR" sz="1400" b="1" i="1" dirty="0">
                <a:latin typeface="Times New Roman" panose="02020603050405020304" pitchFamily="18" charset="0"/>
                <a:cs typeface="Times New Roman" panose="02020603050405020304" pitchFamily="18" charset="0"/>
              </a:rPr>
              <a:t>Fakülte Sekreteri</a:t>
            </a:r>
          </a:p>
        </p:txBody>
      </p:sp>
      <p:sp>
        <p:nvSpPr>
          <p:cNvPr id="15" name="Alt Başlık 2"/>
          <p:cNvSpPr txBox="1">
            <a:spLocks/>
          </p:cNvSpPr>
          <p:nvPr/>
        </p:nvSpPr>
        <p:spPr>
          <a:xfrm>
            <a:off x="5792345" y="2781782"/>
            <a:ext cx="1863892" cy="546600"/>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110000"/>
              </a:lnSpc>
              <a:spcBef>
                <a:spcPts val="0"/>
              </a:spcBef>
              <a:buNone/>
            </a:pPr>
            <a:r>
              <a:rPr lang="tr-TR" sz="1400" b="1" dirty="0">
                <a:latin typeface="Times New Roman" panose="02020603050405020304" pitchFamily="18" charset="0"/>
                <a:cs typeface="Times New Roman" panose="02020603050405020304" pitchFamily="18" charset="0"/>
              </a:rPr>
              <a:t>        Prof. Dr. </a:t>
            </a:r>
          </a:p>
          <a:p>
            <a:pPr marL="0" indent="0">
              <a:lnSpc>
                <a:spcPct val="110000"/>
              </a:lnSpc>
              <a:spcBef>
                <a:spcPts val="0"/>
              </a:spcBef>
              <a:buNone/>
            </a:pPr>
            <a:r>
              <a:rPr lang="tr-TR" sz="1400" b="1" dirty="0">
                <a:latin typeface="Times New Roman" panose="02020603050405020304" pitchFamily="18" charset="0"/>
                <a:cs typeface="Times New Roman" panose="02020603050405020304" pitchFamily="18" charset="0"/>
              </a:rPr>
              <a:t>Ümit İNCEKARA</a:t>
            </a:r>
          </a:p>
        </p:txBody>
      </p:sp>
    </p:spTree>
    <p:extLst>
      <p:ext uri="{BB962C8B-B14F-4D97-AF65-F5344CB8AC3E}">
        <p14:creationId xmlns:p14="http://schemas.microsoft.com/office/powerpoint/2010/main" val="3569098193"/>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5" name="Unvan 1"/>
          <p:cNvSpPr txBox="1">
            <a:spLocks/>
          </p:cNvSpPr>
          <p:nvPr/>
        </p:nvSpPr>
        <p:spPr>
          <a:xfrm>
            <a:off x="1768774" y="519097"/>
            <a:ext cx="10018713" cy="76892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dirty="0"/>
              <a:t>Matematik Bölümü</a:t>
            </a:r>
          </a:p>
        </p:txBody>
      </p:sp>
      <p:sp>
        <p:nvSpPr>
          <p:cNvPr id="10" name="Metin kutusu 9"/>
          <p:cNvSpPr txBox="1"/>
          <p:nvPr/>
        </p:nvSpPr>
        <p:spPr>
          <a:xfrm>
            <a:off x="6511517" y="1941954"/>
            <a:ext cx="1669047" cy="369332"/>
          </a:xfrm>
          <a:prstGeom prst="rect">
            <a:avLst/>
          </a:prstGeom>
          <a:noFill/>
        </p:spPr>
        <p:txBody>
          <a:bodyPr wrap="none" rtlCol="0">
            <a:spAutoFit/>
          </a:bodyPr>
          <a:lstStyle/>
          <a:p>
            <a:r>
              <a:rPr lang="tr-TR" b="1" dirty="0"/>
              <a:t>Bölüm Başkanı</a:t>
            </a:r>
          </a:p>
        </p:txBody>
      </p:sp>
      <p:sp>
        <p:nvSpPr>
          <p:cNvPr id="11" name="Metin kutusu 10"/>
          <p:cNvSpPr txBox="1"/>
          <p:nvPr/>
        </p:nvSpPr>
        <p:spPr>
          <a:xfrm>
            <a:off x="8550279" y="1941954"/>
            <a:ext cx="2660215" cy="369332"/>
          </a:xfrm>
          <a:prstGeom prst="rect">
            <a:avLst/>
          </a:prstGeom>
          <a:noFill/>
        </p:spPr>
        <p:txBody>
          <a:bodyPr wrap="none" rtlCol="0">
            <a:spAutoFit/>
          </a:bodyPr>
          <a:lstStyle/>
          <a:p>
            <a:r>
              <a:rPr lang="tr-TR" b="1" dirty="0"/>
              <a:t>Bölüm Başkan Yardımcısı</a:t>
            </a:r>
          </a:p>
        </p:txBody>
      </p:sp>
      <p:sp>
        <p:nvSpPr>
          <p:cNvPr id="3" name="İçerik Yer Tutucusu 2"/>
          <p:cNvSpPr>
            <a:spLocks noGrp="1"/>
          </p:cNvSpPr>
          <p:nvPr>
            <p:ph idx="1"/>
          </p:nvPr>
        </p:nvSpPr>
        <p:spPr>
          <a:xfrm>
            <a:off x="2272436" y="1997368"/>
            <a:ext cx="3356034" cy="3124201"/>
          </a:xfrm>
        </p:spPr>
        <p:txBody>
          <a:bodyPr>
            <a:normAutofit fontScale="92500" lnSpcReduction="10000"/>
          </a:bodyPr>
          <a:lstStyle/>
          <a:p>
            <a:pPr marL="0" indent="0">
              <a:buNone/>
            </a:pPr>
            <a:r>
              <a:rPr lang="tr-TR" b="1" dirty="0"/>
              <a:t>Anabilim Dalları</a:t>
            </a:r>
            <a:endParaRPr lang="tr-TR" dirty="0"/>
          </a:p>
          <a:p>
            <a:r>
              <a:rPr lang="tr-TR" dirty="0"/>
              <a:t>Analiz ve Fonksiyonlar Teorisi</a:t>
            </a:r>
          </a:p>
          <a:p>
            <a:r>
              <a:rPr lang="tr-TR" dirty="0"/>
              <a:t>Topoloji</a:t>
            </a:r>
          </a:p>
          <a:p>
            <a:r>
              <a:rPr lang="tr-TR" dirty="0"/>
              <a:t>Geometri</a:t>
            </a:r>
          </a:p>
          <a:p>
            <a:r>
              <a:rPr lang="tr-TR" dirty="0"/>
              <a:t>Uygulamalı Matematik</a:t>
            </a:r>
          </a:p>
          <a:p>
            <a:r>
              <a:rPr lang="tr-TR" dirty="0"/>
              <a:t>Cebir ve Sayılar Teorisi</a:t>
            </a:r>
          </a:p>
        </p:txBody>
      </p:sp>
      <p:sp>
        <p:nvSpPr>
          <p:cNvPr id="2" name="Metin kutusu 1"/>
          <p:cNvSpPr txBox="1"/>
          <p:nvPr/>
        </p:nvSpPr>
        <p:spPr>
          <a:xfrm>
            <a:off x="6360017" y="4798404"/>
            <a:ext cx="2291781" cy="646331"/>
          </a:xfrm>
          <a:prstGeom prst="rect">
            <a:avLst/>
          </a:prstGeom>
          <a:noFill/>
        </p:spPr>
        <p:txBody>
          <a:bodyPr wrap="none" rtlCol="0">
            <a:spAutoFit/>
          </a:bodyPr>
          <a:lstStyle/>
          <a:p>
            <a:r>
              <a:rPr lang="tr-TR" b="1" dirty="0"/>
              <a:t>Doç. Dr. </a:t>
            </a:r>
          </a:p>
          <a:p>
            <a:r>
              <a:rPr lang="tr-TR" b="1" dirty="0"/>
              <a:t>Ceren Sultan ELMALI</a:t>
            </a:r>
          </a:p>
        </p:txBody>
      </p:sp>
      <p:sp>
        <p:nvSpPr>
          <p:cNvPr id="12" name="Metin kutusu 11"/>
          <p:cNvSpPr txBox="1"/>
          <p:nvPr/>
        </p:nvSpPr>
        <p:spPr>
          <a:xfrm>
            <a:off x="9333686" y="4821031"/>
            <a:ext cx="1658083" cy="646331"/>
          </a:xfrm>
          <a:prstGeom prst="rect">
            <a:avLst/>
          </a:prstGeom>
          <a:noFill/>
        </p:spPr>
        <p:txBody>
          <a:bodyPr wrap="none" rtlCol="0">
            <a:spAutoFit/>
          </a:bodyPr>
          <a:lstStyle/>
          <a:p>
            <a:r>
              <a:rPr lang="tr-TR" b="1" dirty="0"/>
              <a:t>Dr. </a:t>
            </a:r>
            <a:r>
              <a:rPr lang="tr-TR" b="1" dirty="0" err="1"/>
              <a:t>Öğr</a:t>
            </a:r>
            <a:r>
              <a:rPr lang="tr-TR" b="1" dirty="0"/>
              <a:t>. Üyesi</a:t>
            </a:r>
          </a:p>
          <a:p>
            <a:r>
              <a:rPr lang="tr-TR" b="1" dirty="0"/>
              <a:t>Sibel TURANLI</a:t>
            </a:r>
          </a:p>
        </p:txBody>
      </p:sp>
      <p:sp>
        <p:nvSpPr>
          <p:cNvPr id="13" name="Dikdörtgen 12"/>
          <p:cNvSpPr/>
          <p:nvPr/>
        </p:nvSpPr>
        <p:spPr>
          <a:xfrm>
            <a:off x="6622869" y="2565731"/>
            <a:ext cx="1927410" cy="211481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5" name="Resim 14"/>
          <p:cNvPicPr>
            <a:picLocks noChangeAspect="1"/>
          </p:cNvPicPr>
          <p:nvPr/>
        </p:nvPicPr>
        <p:blipFill rotWithShape="1">
          <a:blip r:embed="rId4" cstate="print">
            <a:extLst>
              <a:ext uri="{28A0092B-C50C-407E-A947-70E740481C1C}">
                <a14:useLocalDpi xmlns:a14="http://schemas.microsoft.com/office/drawing/2010/main" val="0"/>
              </a:ext>
            </a:extLst>
          </a:blip>
          <a:srcRect l="8273" t="3380" r="5907" b="1164"/>
          <a:stretch/>
        </p:blipFill>
        <p:spPr>
          <a:xfrm>
            <a:off x="8997338" y="2571250"/>
            <a:ext cx="1994431" cy="2109298"/>
          </a:xfrm>
          <a:prstGeom prst="rect">
            <a:avLst/>
          </a:prstGeom>
        </p:spPr>
      </p:pic>
    </p:spTree>
    <p:extLst>
      <p:ext uri="{BB962C8B-B14F-4D97-AF65-F5344CB8AC3E}">
        <p14:creationId xmlns:p14="http://schemas.microsoft.com/office/powerpoint/2010/main" val="7364926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barn(inVertical)">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barn(inVertical)">
                                      <p:cBhvr>
                                        <p:cTn id="53" dur="500"/>
                                        <p:tgtEl>
                                          <p:spTgt spid="3">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barn(inVertical)">
                                      <p:cBhvr>
                                        <p:cTn id="58" dur="500"/>
                                        <p:tgtEl>
                                          <p:spTgt spid="3">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Effect transition="in" filter="barn(inVertical)">
                                      <p:cBhvr>
                                        <p:cTn id="63" dur="500"/>
                                        <p:tgtEl>
                                          <p:spTgt spid="3">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barn(inVertical)">
                                      <p:cBhvr>
                                        <p:cTn id="68" dur="500"/>
                                        <p:tgtEl>
                                          <p:spTgt spid="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Effect transition="in" filter="barn(inVertical)">
                                      <p:cBhvr>
                                        <p:cTn id="7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3" grpId="0" build="p"/>
      <p:bldP spid="2" grpId="0"/>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73287" y="249382"/>
            <a:ext cx="10018713" cy="942108"/>
          </a:xfrm>
        </p:spPr>
        <p:txBody>
          <a:bodyPr>
            <a:normAutofit fontScale="90000"/>
          </a:bodyPr>
          <a:lstStyle/>
          <a:p>
            <a:pPr algn="l"/>
            <a:r>
              <a:rPr lang="tr-TR" dirty="0"/>
              <a:t>                   Matematik Bölümü</a:t>
            </a:r>
            <a:br>
              <a:rPr lang="tr-TR" dirty="0"/>
            </a:b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18" name="Metin kutusu 17"/>
          <p:cNvSpPr txBox="1"/>
          <p:nvPr/>
        </p:nvSpPr>
        <p:spPr>
          <a:xfrm>
            <a:off x="4305993" y="1130531"/>
            <a:ext cx="3091487" cy="461665"/>
          </a:xfrm>
          <a:prstGeom prst="rect">
            <a:avLst/>
          </a:prstGeom>
          <a:noFill/>
        </p:spPr>
        <p:txBody>
          <a:bodyPr wrap="none" rtlCol="0">
            <a:spAutoFit/>
          </a:bodyPr>
          <a:lstStyle/>
          <a:p>
            <a:pPr algn="ctr"/>
            <a:r>
              <a:rPr lang="tr-TR" sz="2400" b="1" dirty="0"/>
              <a:t>Topoloji Anabilim Dalı</a:t>
            </a:r>
          </a:p>
        </p:txBody>
      </p:sp>
      <p:sp>
        <p:nvSpPr>
          <p:cNvPr id="20" name="Metin kutusu 19"/>
          <p:cNvSpPr txBox="1"/>
          <p:nvPr/>
        </p:nvSpPr>
        <p:spPr>
          <a:xfrm>
            <a:off x="4963225" y="4820618"/>
            <a:ext cx="2126672" cy="646331"/>
          </a:xfrm>
          <a:prstGeom prst="rect">
            <a:avLst/>
          </a:prstGeom>
          <a:noFill/>
        </p:spPr>
        <p:txBody>
          <a:bodyPr wrap="none" rtlCol="0">
            <a:spAutoFit/>
          </a:bodyPr>
          <a:lstStyle/>
          <a:p>
            <a:pPr algn="ctr"/>
            <a:r>
              <a:rPr lang="tr-TR" b="1" dirty="0"/>
              <a:t>Doç. Dr. </a:t>
            </a:r>
          </a:p>
          <a:p>
            <a:pPr algn="ctr"/>
            <a:r>
              <a:rPr lang="tr-TR" b="1" dirty="0"/>
              <a:t>Ceren Sultan Elmalı</a:t>
            </a:r>
          </a:p>
        </p:txBody>
      </p:sp>
      <p:sp>
        <p:nvSpPr>
          <p:cNvPr id="12" name="Dikdörtgen 11"/>
          <p:cNvSpPr/>
          <p:nvPr/>
        </p:nvSpPr>
        <p:spPr>
          <a:xfrm>
            <a:off x="4913156" y="1884981"/>
            <a:ext cx="2176741" cy="272620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451896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08103" y="68502"/>
            <a:ext cx="10018713" cy="1084811"/>
          </a:xfrm>
        </p:spPr>
        <p:txBody>
          <a:bodyPr>
            <a:normAutofit fontScale="90000"/>
          </a:bodyPr>
          <a:lstStyle/>
          <a:p>
            <a:pPr algn="l"/>
            <a:r>
              <a:rPr lang="tr-TR" dirty="0"/>
              <a:t>                            Matematik Bölümü</a:t>
            </a:r>
            <a:br>
              <a:rPr lang="tr-TR" dirty="0"/>
            </a:b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6" name="Metin kutusu 5"/>
          <p:cNvSpPr txBox="1"/>
          <p:nvPr/>
        </p:nvSpPr>
        <p:spPr>
          <a:xfrm>
            <a:off x="3339342" y="922480"/>
            <a:ext cx="5915787" cy="461665"/>
          </a:xfrm>
          <a:prstGeom prst="rect">
            <a:avLst/>
          </a:prstGeom>
          <a:noFill/>
        </p:spPr>
        <p:txBody>
          <a:bodyPr wrap="none" rtlCol="0">
            <a:spAutoFit/>
          </a:bodyPr>
          <a:lstStyle/>
          <a:p>
            <a:r>
              <a:rPr lang="tr-TR" sz="2400" b="1" dirty="0"/>
              <a:t>Analiz ve Fonksiyonlar Teorisi Anabilim Dalı</a:t>
            </a:r>
          </a:p>
        </p:txBody>
      </p:sp>
      <p:sp>
        <p:nvSpPr>
          <p:cNvPr id="23" name="Metin kutusu 22"/>
          <p:cNvSpPr txBox="1"/>
          <p:nvPr/>
        </p:nvSpPr>
        <p:spPr>
          <a:xfrm>
            <a:off x="3269278" y="5219025"/>
            <a:ext cx="2133919" cy="646331"/>
          </a:xfrm>
          <a:prstGeom prst="rect">
            <a:avLst/>
          </a:prstGeom>
          <a:noFill/>
        </p:spPr>
        <p:txBody>
          <a:bodyPr wrap="none" rtlCol="0">
            <a:spAutoFit/>
          </a:bodyPr>
          <a:lstStyle/>
          <a:p>
            <a:pPr algn="ctr"/>
            <a:r>
              <a:rPr lang="tr-TR" b="1" dirty="0"/>
              <a:t>Dr. </a:t>
            </a:r>
            <a:r>
              <a:rPr lang="tr-TR" b="1" dirty="0" err="1"/>
              <a:t>Öğr</a:t>
            </a:r>
            <a:r>
              <a:rPr lang="tr-TR" b="1" dirty="0"/>
              <a:t>. Üyesi</a:t>
            </a:r>
          </a:p>
          <a:p>
            <a:pPr algn="ctr"/>
            <a:r>
              <a:rPr lang="tr-TR" b="1" dirty="0"/>
              <a:t>İbrahim KARAHAN </a:t>
            </a:r>
          </a:p>
        </p:txBody>
      </p:sp>
      <p:sp>
        <p:nvSpPr>
          <p:cNvPr id="21" name="Dikdörtgen 20"/>
          <p:cNvSpPr/>
          <p:nvPr/>
        </p:nvSpPr>
        <p:spPr>
          <a:xfrm>
            <a:off x="3174670" y="1904841"/>
            <a:ext cx="2132018" cy="256265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p:cNvSpPr/>
          <p:nvPr/>
        </p:nvSpPr>
        <p:spPr>
          <a:xfrm>
            <a:off x="7749712" y="1853001"/>
            <a:ext cx="2008242" cy="261449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7735864" y="5128130"/>
            <a:ext cx="2035942" cy="646331"/>
          </a:xfrm>
          <a:prstGeom prst="rect">
            <a:avLst/>
          </a:prstGeom>
          <a:noFill/>
        </p:spPr>
        <p:txBody>
          <a:bodyPr wrap="none" rtlCol="0">
            <a:spAutoFit/>
          </a:bodyPr>
          <a:lstStyle/>
          <a:p>
            <a:pPr algn="ctr"/>
            <a:r>
              <a:rPr lang="tr-TR" b="1" dirty="0"/>
              <a:t>Arş. Gör.</a:t>
            </a:r>
          </a:p>
          <a:p>
            <a:pPr algn="ctr"/>
            <a:r>
              <a:rPr lang="tr-TR" b="1" dirty="0"/>
              <a:t>Ebru ALTIPARMAK</a:t>
            </a:r>
          </a:p>
        </p:txBody>
      </p:sp>
    </p:spTree>
    <p:extLst>
      <p:ext uri="{BB962C8B-B14F-4D97-AF65-F5344CB8AC3E}">
        <p14:creationId xmlns:p14="http://schemas.microsoft.com/office/powerpoint/2010/main" val="1365586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3" grpId="0"/>
      <p:bldP spid="21" grpId="0" animBg="1"/>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250998"/>
            <a:ext cx="10018713" cy="752302"/>
          </a:xfrm>
        </p:spPr>
        <p:txBody>
          <a:bodyPr>
            <a:normAutofit fontScale="90000"/>
          </a:bodyPr>
          <a:lstStyle/>
          <a:p>
            <a:r>
              <a:rPr lang="tr-TR" dirty="0"/>
              <a:t>Matematik Bölümü</a:t>
            </a:r>
            <a:br>
              <a:rPr lang="tr-TR" dirty="0"/>
            </a:b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18" name="Metin kutusu 17"/>
          <p:cNvSpPr txBox="1"/>
          <p:nvPr/>
        </p:nvSpPr>
        <p:spPr>
          <a:xfrm>
            <a:off x="4383468" y="868615"/>
            <a:ext cx="3712940" cy="461665"/>
          </a:xfrm>
          <a:prstGeom prst="rect">
            <a:avLst/>
          </a:prstGeom>
          <a:noFill/>
        </p:spPr>
        <p:txBody>
          <a:bodyPr wrap="none" rtlCol="0">
            <a:spAutoFit/>
          </a:bodyPr>
          <a:lstStyle/>
          <a:p>
            <a:r>
              <a:rPr lang="tr-TR" sz="2400" b="1" dirty="0"/>
              <a:t>       Geometri Anabilim Dalı</a:t>
            </a:r>
          </a:p>
        </p:txBody>
      </p:sp>
      <p:sp>
        <p:nvSpPr>
          <p:cNvPr id="23" name="Metin kutusu 22"/>
          <p:cNvSpPr txBox="1"/>
          <p:nvPr/>
        </p:nvSpPr>
        <p:spPr>
          <a:xfrm>
            <a:off x="5664624" y="5356007"/>
            <a:ext cx="1658083" cy="646331"/>
          </a:xfrm>
          <a:prstGeom prst="rect">
            <a:avLst/>
          </a:prstGeom>
          <a:noFill/>
        </p:spPr>
        <p:txBody>
          <a:bodyPr wrap="none" rtlCol="0">
            <a:spAutoFit/>
          </a:bodyPr>
          <a:lstStyle/>
          <a:p>
            <a:pPr algn="ctr"/>
            <a:r>
              <a:rPr lang="tr-TR" b="1" dirty="0"/>
              <a:t>Dr. </a:t>
            </a:r>
            <a:r>
              <a:rPr lang="tr-TR" b="1" dirty="0" err="1"/>
              <a:t>Öğr</a:t>
            </a:r>
            <a:r>
              <a:rPr lang="tr-TR" b="1" dirty="0"/>
              <a:t>. Üyesi</a:t>
            </a:r>
          </a:p>
          <a:p>
            <a:pPr algn="ctr"/>
            <a:r>
              <a:rPr lang="tr-TR" b="1" dirty="0"/>
              <a:t>Sibel TURANLI</a:t>
            </a:r>
          </a:p>
        </p:txBody>
      </p:sp>
      <p:pic>
        <p:nvPicPr>
          <p:cNvPr id="27" name="Resim 26"/>
          <p:cNvPicPr>
            <a:picLocks noChangeAspect="1"/>
          </p:cNvPicPr>
          <p:nvPr/>
        </p:nvPicPr>
        <p:blipFill rotWithShape="1">
          <a:blip r:embed="rId3">
            <a:extLst>
              <a:ext uri="{28A0092B-C50C-407E-A947-70E740481C1C}">
                <a14:useLocalDpi xmlns:a14="http://schemas.microsoft.com/office/drawing/2010/main" val="0"/>
              </a:ext>
            </a:extLst>
          </a:blip>
          <a:srcRect l="8273" t="3380" r="5907" b="1164"/>
          <a:stretch/>
        </p:blipFill>
        <p:spPr>
          <a:xfrm>
            <a:off x="4999058" y="1752599"/>
            <a:ext cx="2989217" cy="3161377"/>
          </a:xfrm>
          <a:prstGeom prst="rect">
            <a:avLst/>
          </a:prstGeom>
        </p:spPr>
      </p:pic>
    </p:spTree>
    <p:extLst>
      <p:ext uri="{BB962C8B-B14F-4D97-AF65-F5344CB8AC3E}">
        <p14:creationId xmlns:p14="http://schemas.microsoft.com/office/powerpoint/2010/main" val="642271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1484311" y="250998"/>
            <a:ext cx="10018713" cy="752302"/>
          </a:xfrm>
        </p:spPr>
        <p:txBody>
          <a:bodyPr>
            <a:normAutofit fontScale="90000"/>
          </a:bodyPr>
          <a:lstStyle/>
          <a:p>
            <a:r>
              <a:rPr lang="tr-TR" dirty="0"/>
              <a:t>Matematik Bölümü</a:t>
            </a:r>
            <a:br>
              <a:rPr lang="tr-TR" dirty="0"/>
            </a:br>
            <a:endParaRPr lang="tr-TR" dirty="0"/>
          </a:p>
        </p:txBody>
      </p:sp>
      <p:sp>
        <p:nvSpPr>
          <p:cNvPr id="6" name="Metin kutusu 5"/>
          <p:cNvSpPr txBox="1"/>
          <p:nvPr/>
        </p:nvSpPr>
        <p:spPr>
          <a:xfrm>
            <a:off x="4383468" y="868615"/>
            <a:ext cx="3543855" cy="461665"/>
          </a:xfrm>
          <a:prstGeom prst="rect">
            <a:avLst/>
          </a:prstGeom>
          <a:noFill/>
        </p:spPr>
        <p:txBody>
          <a:bodyPr wrap="none" rtlCol="0">
            <a:spAutoFit/>
          </a:bodyPr>
          <a:lstStyle/>
          <a:p>
            <a:r>
              <a:rPr lang="tr-TR" sz="2400" b="1" dirty="0"/>
              <a:t>Uygulamalı Anabilim Dalı</a:t>
            </a:r>
          </a:p>
        </p:txBody>
      </p:sp>
      <p:sp>
        <p:nvSpPr>
          <p:cNvPr id="7" name="Dikdörtgen 6"/>
          <p:cNvSpPr/>
          <p:nvPr/>
        </p:nvSpPr>
        <p:spPr>
          <a:xfrm>
            <a:off x="2299293" y="1947897"/>
            <a:ext cx="2338021" cy="267635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5801687" y="1947897"/>
            <a:ext cx="2401787" cy="267635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9130304" y="1856457"/>
            <a:ext cx="2273570" cy="276779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p:cNvSpPr txBox="1"/>
          <p:nvPr/>
        </p:nvSpPr>
        <p:spPr>
          <a:xfrm>
            <a:off x="2329883" y="5074664"/>
            <a:ext cx="2276842" cy="646331"/>
          </a:xfrm>
          <a:prstGeom prst="rect">
            <a:avLst/>
          </a:prstGeom>
          <a:noFill/>
        </p:spPr>
        <p:txBody>
          <a:bodyPr wrap="none" rtlCol="0">
            <a:spAutoFit/>
          </a:bodyPr>
          <a:lstStyle/>
          <a:p>
            <a:pPr algn="ctr"/>
            <a:r>
              <a:rPr lang="tr-TR" b="1" dirty="0"/>
              <a:t>Dr. </a:t>
            </a:r>
            <a:r>
              <a:rPr lang="tr-TR" b="1" dirty="0" err="1"/>
              <a:t>Öğr</a:t>
            </a:r>
            <a:r>
              <a:rPr lang="tr-TR" b="1" dirty="0"/>
              <a:t>. Üyesi</a:t>
            </a:r>
          </a:p>
          <a:p>
            <a:pPr algn="ctr"/>
            <a:r>
              <a:rPr lang="tr-TR" b="1" dirty="0"/>
              <a:t>Muhammed YİĞİDER</a:t>
            </a:r>
          </a:p>
        </p:txBody>
      </p:sp>
      <p:sp>
        <p:nvSpPr>
          <p:cNvPr id="11" name="Metin kutusu 10"/>
          <p:cNvSpPr txBox="1"/>
          <p:nvPr/>
        </p:nvSpPr>
        <p:spPr>
          <a:xfrm>
            <a:off x="6155395" y="5074662"/>
            <a:ext cx="1915717" cy="646331"/>
          </a:xfrm>
          <a:prstGeom prst="rect">
            <a:avLst/>
          </a:prstGeom>
          <a:noFill/>
        </p:spPr>
        <p:txBody>
          <a:bodyPr wrap="none" rtlCol="0">
            <a:spAutoFit/>
          </a:bodyPr>
          <a:lstStyle/>
          <a:p>
            <a:pPr algn="ctr"/>
            <a:r>
              <a:rPr lang="tr-TR" b="1" dirty="0"/>
              <a:t>Dr. </a:t>
            </a:r>
            <a:r>
              <a:rPr lang="tr-TR" b="1" dirty="0" err="1"/>
              <a:t>Öğr</a:t>
            </a:r>
            <a:r>
              <a:rPr lang="tr-TR" b="1" dirty="0"/>
              <a:t>. Üyesi</a:t>
            </a:r>
          </a:p>
          <a:p>
            <a:pPr algn="ctr"/>
            <a:r>
              <a:rPr lang="tr-TR" b="1" dirty="0"/>
              <a:t>Harun SELVİTOPİ</a:t>
            </a:r>
          </a:p>
        </p:txBody>
      </p:sp>
      <p:sp>
        <p:nvSpPr>
          <p:cNvPr id="12" name="Metin kutusu 11"/>
          <p:cNvSpPr txBox="1"/>
          <p:nvPr/>
        </p:nvSpPr>
        <p:spPr>
          <a:xfrm>
            <a:off x="9402333" y="5074661"/>
            <a:ext cx="1729512" cy="646331"/>
          </a:xfrm>
          <a:prstGeom prst="rect">
            <a:avLst/>
          </a:prstGeom>
          <a:noFill/>
        </p:spPr>
        <p:txBody>
          <a:bodyPr wrap="none" rtlCol="0">
            <a:spAutoFit/>
          </a:bodyPr>
          <a:lstStyle/>
          <a:p>
            <a:pPr algn="ctr"/>
            <a:r>
              <a:rPr lang="tr-TR" b="1" dirty="0"/>
              <a:t>Dr. </a:t>
            </a:r>
            <a:r>
              <a:rPr lang="tr-TR" b="1" dirty="0" err="1"/>
              <a:t>Öğr</a:t>
            </a:r>
            <a:r>
              <a:rPr lang="tr-TR" b="1" dirty="0"/>
              <a:t>. Üyesi</a:t>
            </a:r>
          </a:p>
          <a:p>
            <a:pPr algn="ctr"/>
            <a:r>
              <a:rPr lang="tr-TR" b="1" dirty="0" err="1"/>
              <a:t>Vehpi</a:t>
            </a:r>
            <a:r>
              <a:rPr lang="tr-TR" b="1" dirty="0"/>
              <a:t> YILDIRIM</a:t>
            </a:r>
          </a:p>
        </p:txBody>
      </p:sp>
    </p:spTree>
    <p:extLst>
      <p:ext uri="{BB962C8B-B14F-4D97-AF65-F5344CB8AC3E}">
        <p14:creationId xmlns:p14="http://schemas.microsoft.com/office/powerpoint/2010/main" val="1366643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45420192-B3C7-4B95-AEC7-C25786BBA81B}"/>
              </a:ext>
            </a:extLst>
          </p:cNvPr>
          <p:cNvSpPr>
            <a:spLocks noGrp="1"/>
          </p:cNvSpPr>
          <p:nvPr>
            <p:ph type="title"/>
          </p:nvPr>
        </p:nvSpPr>
        <p:spPr>
          <a:xfrm>
            <a:off x="1484311" y="250998"/>
            <a:ext cx="10018713" cy="752302"/>
          </a:xfrm>
        </p:spPr>
        <p:txBody>
          <a:bodyPr>
            <a:normAutofit fontScale="90000"/>
          </a:bodyPr>
          <a:lstStyle/>
          <a:p>
            <a:r>
              <a:rPr lang="tr-TR" dirty="0"/>
              <a:t>Matematik Bölümü</a:t>
            </a:r>
            <a:br>
              <a:rPr lang="tr-TR" dirty="0"/>
            </a:br>
            <a:endParaRPr lang="tr-TR" dirty="0"/>
          </a:p>
        </p:txBody>
      </p:sp>
      <p:sp>
        <p:nvSpPr>
          <p:cNvPr id="5" name="Metin kutusu 4">
            <a:extLst>
              <a:ext uri="{FF2B5EF4-FFF2-40B4-BE49-F238E27FC236}">
                <a16:creationId xmlns:a16="http://schemas.microsoft.com/office/drawing/2014/main" id="{3DB7FD8C-CD90-4EFB-87B4-AF183CB853DE}"/>
              </a:ext>
            </a:extLst>
          </p:cNvPr>
          <p:cNvSpPr txBox="1"/>
          <p:nvPr/>
        </p:nvSpPr>
        <p:spPr>
          <a:xfrm>
            <a:off x="4383468" y="868615"/>
            <a:ext cx="4975336" cy="461665"/>
          </a:xfrm>
          <a:prstGeom prst="rect">
            <a:avLst/>
          </a:prstGeom>
          <a:noFill/>
        </p:spPr>
        <p:txBody>
          <a:bodyPr wrap="none" rtlCol="0">
            <a:spAutoFit/>
          </a:bodyPr>
          <a:lstStyle/>
          <a:p>
            <a:r>
              <a:rPr lang="tr-TR" sz="2400" b="1" dirty="0"/>
              <a:t>Cebir ve Sayılar Teorisi Anabilim Dalı</a:t>
            </a:r>
          </a:p>
        </p:txBody>
      </p:sp>
      <p:pic>
        <p:nvPicPr>
          <p:cNvPr id="6" name="Resim 5">
            <a:extLst>
              <a:ext uri="{FF2B5EF4-FFF2-40B4-BE49-F238E27FC236}">
                <a16:creationId xmlns:a16="http://schemas.microsoft.com/office/drawing/2014/main" id="{8004E158-000B-4698-8904-F1EDB03F472C}"/>
              </a:ext>
            </a:extLst>
          </p:cNvPr>
          <p:cNvPicPr>
            <a:picLocks noChangeAspect="1"/>
          </p:cNvPicPr>
          <p:nvPr/>
        </p:nvPicPr>
        <p:blipFill rotWithShape="1">
          <a:blip r:embed="rId2"/>
          <a:srcRect l="10535" r="9814" b="1153"/>
          <a:stretch/>
        </p:blipFill>
        <p:spPr>
          <a:xfrm>
            <a:off x="5115338" y="1722396"/>
            <a:ext cx="2531165" cy="305230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7" name="Metin kutusu 6">
            <a:extLst>
              <a:ext uri="{FF2B5EF4-FFF2-40B4-BE49-F238E27FC236}">
                <a16:creationId xmlns:a16="http://schemas.microsoft.com/office/drawing/2014/main" id="{49BFA29B-F681-47E7-9FAF-F33F82FE73B8}"/>
              </a:ext>
            </a:extLst>
          </p:cNvPr>
          <p:cNvSpPr txBox="1"/>
          <p:nvPr/>
        </p:nvSpPr>
        <p:spPr>
          <a:xfrm>
            <a:off x="5656610" y="5065234"/>
            <a:ext cx="1674113" cy="646331"/>
          </a:xfrm>
          <a:prstGeom prst="rect">
            <a:avLst/>
          </a:prstGeom>
          <a:noFill/>
        </p:spPr>
        <p:txBody>
          <a:bodyPr wrap="none" rtlCol="0">
            <a:spAutoFit/>
          </a:bodyPr>
          <a:lstStyle/>
          <a:p>
            <a:pPr algn="ctr"/>
            <a:r>
              <a:rPr lang="tr-TR" b="1" dirty="0"/>
              <a:t>Arş. Gör.</a:t>
            </a:r>
          </a:p>
          <a:p>
            <a:pPr algn="ctr"/>
            <a:r>
              <a:rPr lang="tr-TR" b="1" dirty="0"/>
              <a:t>Damla YILMAZ</a:t>
            </a:r>
          </a:p>
        </p:txBody>
      </p:sp>
    </p:spTree>
    <p:extLst>
      <p:ext uri="{BB962C8B-B14F-4D97-AF65-F5344CB8AC3E}">
        <p14:creationId xmlns:p14="http://schemas.microsoft.com/office/powerpoint/2010/main" val="4958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1525" y="-45296"/>
            <a:ext cx="10018713" cy="918556"/>
          </a:xfrm>
        </p:spPr>
        <p:txBody>
          <a:bodyPr/>
          <a:lstStyle/>
          <a:p>
            <a:r>
              <a:rPr lang="tr-TR" dirty="0"/>
              <a:t>Çalışma Alanlarımız</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19" name="Oval 18"/>
          <p:cNvSpPr/>
          <p:nvPr/>
        </p:nvSpPr>
        <p:spPr>
          <a:xfrm>
            <a:off x="10044727" y="1098784"/>
            <a:ext cx="1870364" cy="1795549"/>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p:cNvSpPr/>
          <p:nvPr/>
        </p:nvSpPr>
        <p:spPr>
          <a:xfrm>
            <a:off x="7761438" y="3039036"/>
            <a:ext cx="1688049" cy="1100126"/>
          </a:xfrm>
          <a:prstGeom prst="ellipse">
            <a:avLst/>
          </a:prstGeom>
          <a:noFill/>
          <a:ln w="762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Oval 20"/>
          <p:cNvSpPr/>
          <p:nvPr/>
        </p:nvSpPr>
        <p:spPr>
          <a:xfrm>
            <a:off x="2370184" y="4965882"/>
            <a:ext cx="3198356" cy="1795549"/>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val 21"/>
          <p:cNvSpPr/>
          <p:nvPr/>
        </p:nvSpPr>
        <p:spPr>
          <a:xfrm>
            <a:off x="1280578" y="3905404"/>
            <a:ext cx="3423359" cy="729308"/>
          </a:xfrm>
          <a:prstGeom prst="ellipse">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2928755" y="944262"/>
            <a:ext cx="1870364" cy="1672769"/>
          </a:xfrm>
          <a:prstGeom prst="ellipse">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val 23"/>
          <p:cNvSpPr/>
          <p:nvPr/>
        </p:nvSpPr>
        <p:spPr>
          <a:xfrm>
            <a:off x="1023385" y="2421265"/>
            <a:ext cx="2561871" cy="13537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Oval 24"/>
          <p:cNvSpPr/>
          <p:nvPr/>
        </p:nvSpPr>
        <p:spPr>
          <a:xfrm>
            <a:off x="4210433" y="3021746"/>
            <a:ext cx="2799967" cy="911990"/>
          </a:xfrm>
          <a:prstGeom prst="ellipse">
            <a:avLst/>
          </a:prstGeom>
          <a:noFill/>
          <a:ln w="7620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Oval 26"/>
          <p:cNvSpPr/>
          <p:nvPr/>
        </p:nvSpPr>
        <p:spPr>
          <a:xfrm>
            <a:off x="10107694" y="2951671"/>
            <a:ext cx="1962273" cy="173755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Oval 27"/>
          <p:cNvSpPr/>
          <p:nvPr/>
        </p:nvSpPr>
        <p:spPr>
          <a:xfrm>
            <a:off x="5167856" y="940684"/>
            <a:ext cx="3764096" cy="153773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Oval 28"/>
          <p:cNvSpPr/>
          <p:nvPr/>
        </p:nvSpPr>
        <p:spPr>
          <a:xfrm>
            <a:off x="5390245" y="4132152"/>
            <a:ext cx="1809782" cy="1306521"/>
          </a:xfrm>
          <a:prstGeom prst="ellipse">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val 29"/>
          <p:cNvSpPr/>
          <p:nvPr/>
        </p:nvSpPr>
        <p:spPr>
          <a:xfrm>
            <a:off x="7377964" y="4829255"/>
            <a:ext cx="3772780" cy="16589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7875104" y="3269618"/>
            <a:ext cx="1491114"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Sabit nokta teorisi</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Dikdörtgen 4"/>
          <p:cNvSpPr/>
          <p:nvPr/>
        </p:nvSpPr>
        <p:spPr>
          <a:xfrm>
            <a:off x="10122639" y="3437395"/>
            <a:ext cx="1947328"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Varyasyonel</a:t>
            </a:r>
            <a:r>
              <a:rPr lang="tr-TR" sz="1400" dirty="0">
                <a:latin typeface="Times New Roman" panose="02020603050405020304" pitchFamily="18" charset="0"/>
                <a:ea typeface="Calibri" panose="020F0502020204030204" pitchFamily="34" charset="0"/>
                <a:cs typeface="Times New Roman" panose="02020603050405020304" pitchFamily="18" charset="0"/>
              </a:rPr>
              <a:t> eşitsizlikler</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Dikdörtgen 5"/>
          <p:cNvSpPr/>
          <p:nvPr/>
        </p:nvSpPr>
        <p:spPr>
          <a:xfrm>
            <a:off x="10393180" y="3712784"/>
            <a:ext cx="1535998"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Denge problemleri</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Dikdörtgen 6"/>
          <p:cNvSpPr/>
          <p:nvPr/>
        </p:nvSpPr>
        <p:spPr>
          <a:xfrm>
            <a:off x="10393180" y="4023687"/>
            <a:ext cx="1535998"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İterasyon</a:t>
            </a:r>
            <a:r>
              <a:rPr lang="tr-TR" sz="1400" dirty="0">
                <a:latin typeface="Times New Roman" panose="02020603050405020304" pitchFamily="18" charset="0"/>
                <a:ea typeface="Calibri" panose="020F0502020204030204" pitchFamily="34" charset="0"/>
                <a:cs typeface="Times New Roman" panose="02020603050405020304" pitchFamily="18" charset="0"/>
              </a:rPr>
              <a:t> metotları</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Dikdörtgen 7"/>
          <p:cNvSpPr/>
          <p:nvPr/>
        </p:nvSpPr>
        <p:spPr>
          <a:xfrm>
            <a:off x="7333683" y="5479476"/>
            <a:ext cx="6096000" cy="322845"/>
          </a:xfrm>
          <a:prstGeom prst="rect">
            <a:avLst/>
          </a:prstGeom>
        </p:spPr>
        <p:txBody>
          <a:bodyPr>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Biyomedikal matematik/mühendislik uygulamaları</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Dikdörtgen 8"/>
          <p:cNvSpPr/>
          <p:nvPr/>
        </p:nvSpPr>
        <p:spPr>
          <a:xfrm>
            <a:off x="8570720" y="5975047"/>
            <a:ext cx="1396536"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Sistem biyolojisi</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Dikdörtgen 9"/>
          <p:cNvSpPr/>
          <p:nvPr/>
        </p:nvSpPr>
        <p:spPr>
          <a:xfrm>
            <a:off x="8421014" y="5716385"/>
            <a:ext cx="1686680"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Hesaplamalı biyoloji</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Dikdörtgen 10"/>
          <p:cNvSpPr/>
          <p:nvPr/>
        </p:nvSpPr>
        <p:spPr>
          <a:xfrm>
            <a:off x="7600995" y="5185229"/>
            <a:ext cx="3368230"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Biyomatematiksel</a:t>
            </a:r>
            <a:r>
              <a:rPr lang="tr-TR" sz="1400" dirty="0">
                <a:latin typeface="Times New Roman" panose="02020603050405020304" pitchFamily="18" charset="0"/>
                <a:ea typeface="Calibri" panose="020F0502020204030204" pitchFamily="34" charset="0"/>
                <a:cs typeface="Times New Roman" panose="02020603050405020304" pitchFamily="18" charset="0"/>
              </a:rPr>
              <a:t> modelleme ve veri analizi</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Dikdörtgen 11"/>
          <p:cNvSpPr/>
          <p:nvPr/>
        </p:nvSpPr>
        <p:spPr>
          <a:xfrm>
            <a:off x="5233060" y="1389901"/>
            <a:ext cx="3607334"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Topolojik uzaylarda </a:t>
            </a:r>
            <a:r>
              <a:rPr lang="tr-TR" sz="1400" dirty="0" err="1">
                <a:latin typeface="Times New Roman" panose="02020603050405020304" pitchFamily="18" charset="0"/>
                <a:ea typeface="Calibri" panose="020F0502020204030204" pitchFamily="34" charset="0"/>
                <a:cs typeface="Times New Roman" panose="02020603050405020304" pitchFamily="18" charset="0"/>
              </a:rPr>
              <a:t>kompaktlastirma</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metodları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kdörtgen 13"/>
          <p:cNvSpPr/>
          <p:nvPr/>
        </p:nvSpPr>
        <p:spPr>
          <a:xfrm>
            <a:off x="5861494" y="1163980"/>
            <a:ext cx="2424062"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Düğüm teorisi ve uygulamaları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Dikdörtgen 14"/>
          <p:cNvSpPr/>
          <p:nvPr/>
        </p:nvSpPr>
        <p:spPr>
          <a:xfrm>
            <a:off x="6446213" y="1912689"/>
            <a:ext cx="1207382"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Doku uzayları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Dikdörtgen 15"/>
          <p:cNvSpPr/>
          <p:nvPr/>
        </p:nvSpPr>
        <p:spPr>
          <a:xfrm>
            <a:off x="6143929" y="1646510"/>
            <a:ext cx="2039341"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Ditopolojik</a:t>
            </a:r>
            <a:r>
              <a:rPr lang="tr-TR" sz="1400" dirty="0">
                <a:latin typeface="Times New Roman" panose="02020603050405020304" pitchFamily="18" charset="0"/>
                <a:ea typeface="Calibri" panose="020F0502020204030204" pitchFamily="34" charset="0"/>
                <a:cs typeface="Times New Roman" panose="02020603050405020304" pitchFamily="18" charset="0"/>
              </a:rPr>
              <a:t> doku uzayları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Dikdörtgen 16"/>
          <p:cNvSpPr/>
          <p:nvPr/>
        </p:nvSpPr>
        <p:spPr>
          <a:xfrm>
            <a:off x="2474423" y="5716385"/>
            <a:ext cx="3094117"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Kısmi Diferansiyel Cebirsel Denklemler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Dikdörtgen 17"/>
          <p:cNvSpPr/>
          <p:nvPr/>
        </p:nvSpPr>
        <p:spPr>
          <a:xfrm>
            <a:off x="3235288" y="5175133"/>
            <a:ext cx="1505540"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Nümerik </a:t>
            </a:r>
            <a:r>
              <a:rPr lang="tr-TR" sz="1400" dirty="0" err="1">
                <a:latin typeface="Times New Roman" panose="02020603050405020304" pitchFamily="18" charset="0"/>
                <a:ea typeface="Calibri" panose="020F0502020204030204" pitchFamily="34" charset="0"/>
                <a:cs typeface="Times New Roman" panose="02020603050405020304" pitchFamily="18" charset="0"/>
              </a:rPr>
              <a:t>metodlar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Dikdörtgen 42"/>
          <p:cNvSpPr/>
          <p:nvPr/>
        </p:nvSpPr>
        <p:spPr>
          <a:xfrm>
            <a:off x="3235288" y="5448355"/>
            <a:ext cx="1546962"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Fraksiyonel</a:t>
            </a:r>
            <a:r>
              <a:rPr lang="tr-TR" sz="1400" dirty="0">
                <a:latin typeface="Times New Roman" panose="02020603050405020304" pitchFamily="18" charset="0"/>
                <a:ea typeface="Calibri" panose="020F0502020204030204" pitchFamily="34" charset="0"/>
                <a:cs typeface="Times New Roman" panose="02020603050405020304" pitchFamily="18" charset="0"/>
              </a:rPr>
              <a:t> Analiz</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Dikdörtgen 43"/>
          <p:cNvSpPr/>
          <p:nvPr/>
        </p:nvSpPr>
        <p:spPr>
          <a:xfrm>
            <a:off x="3406437" y="5994097"/>
            <a:ext cx="1117614"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Fuzzy</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Logic</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Dikdörtgen 44"/>
          <p:cNvSpPr/>
          <p:nvPr/>
        </p:nvSpPr>
        <p:spPr>
          <a:xfrm>
            <a:off x="3271333" y="1930647"/>
            <a:ext cx="1178528"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Sayısal analiz</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Dikdörtgen 45"/>
          <p:cNvSpPr/>
          <p:nvPr/>
        </p:nvSpPr>
        <p:spPr>
          <a:xfrm>
            <a:off x="3017257" y="1364634"/>
            <a:ext cx="1686680"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Akışkanlar mekaniği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Dikdörtgen 46"/>
          <p:cNvSpPr/>
          <p:nvPr/>
        </p:nvSpPr>
        <p:spPr>
          <a:xfrm>
            <a:off x="1025332" y="2919565"/>
            <a:ext cx="2550698"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Hesaplamalı akışkanlar dinamiği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Dikdörtgen 47"/>
          <p:cNvSpPr/>
          <p:nvPr/>
        </p:nvSpPr>
        <p:spPr>
          <a:xfrm>
            <a:off x="3118486" y="1635260"/>
            <a:ext cx="1457450"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Hesaplamalı fizik</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Dikdörtgen 50"/>
          <p:cNvSpPr/>
          <p:nvPr/>
        </p:nvSpPr>
        <p:spPr>
          <a:xfrm>
            <a:off x="4369518" y="3282160"/>
            <a:ext cx="2566728"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Değişken üslü </a:t>
            </a:r>
            <a:r>
              <a:rPr lang="tr-TR" sz="1400" dirty="0" err="1">
                <a:latin typeface="Times New Roman" panose="02020603050405020304" pitchFamily="18" charset="0"/>
                <a:ea typeface="Calibri" panose="020F0502020204030204" pitchFamily="34" charset="0"/>
                <a:cs typeface="Times New Roman" panose="02020603050405020304" pitchFamily="18" charset="0"/>
              </a:rPr>
              <a:t>Lebesgue</a:t>
            </a:r>
            <a:r>
              <a:rPr lang="tr-TR" sz="1400" dirty="0">
                <a:latin typeface="Times New Roman" panose="02020603050405020304" pitchFamily="18" charset="0"/>
                <a:ea typeface="Calibri" panose="020F0502020204030204" pitchFamily="34" charset="0"/>
                <a:cs typeface="Times New Roman" panose="02020603050405020304" pitchFamily="18" charset="0"/>
              </a:rPr>
              <a:t> uzayları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Dikdörtgen 51"/>
          <p:cNvSpPr/>
          <p:nvPr/>
        </p:nvSpPr>
        <p:spPr>
          <a:xfrm>
            <a:off x="7967124" y="3518929"/>
            <a:ext cx="1349728" cy="322845"/>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Yaklaşım teorisi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Dikdörtgen 52"/>
          <p:cNvSpPr/>
          <p:nvPr/>
        </p:nvSpPr>
        <p:spPr>
          <a:xfrm>
            <a:off x="5434353" y="4632141"/>
            <a:ext cx="1755609"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Diferensiyel</a:t>
            </a:r>
            <a:r>
              <a:rPr lang="tr-TR" sz="1400" dirty="0">
                <a:latin typeface="Times New Roman" panose="02020603050405020304" pitchFamily="18" charset="0"/>
                <a:ea typeface="Calibri" panose="020F0502020204030204" pitchFamily="34" charset="0"/>
                <a:cs typeface="Times New Roman" panose="02020603050405020304" pitchFamily="18" charset="0"/>
              </a:rPr>
              <a:t> geometri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Dikdörtgen 54"/>
          <p:cNvSpPr/>
          <p:nvPr/>
        </p:nvSpPr>
        <p:spPr>
          <a:xfrm>
            <a:off x="10181113" y="1941050"/>
            <a:ext cx="1625766"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Norden</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Manifoldlar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Dikdörtgen 55"/>
          <p:cNvSpPr/>
          <p:nvPr/>
        </p:nvSpPr>
        <p:spPr>
          <a:xfrm>
            <a:off x="10179017" y="1693264"/>
            <a:ext cx="1601785"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Walker</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Manifoldlar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Dikdörtgen 56"/>
          <p:cNvSpPr/>
          <p:nvPr/>
        </p:nvSpPr>
        <p:spPr>
          <a:xfrm>
            <a:off x="10191874" y="1438809"/>
            <a:ext cx="1576072"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Kahler</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Manifoldlar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Dikdörtgen 57"/>
          <p:cNvSpPr/>
          <p:nvPr/>
        </p:nvSpPr>
        <p:spPr>
          <a:xfrm>
            <a:off x="1379475" y="4101510"/>
            <a:ext cx="3225563" cy="322845"/>
          </a:xfrm>
          <a:prstGeom prst="rect">
            <a:avLst/>
          </a:prstGeom>
        </p:spPr>
        <p:txBody>
          <a:bodyPr wrap="none">
            <a:spAutoFit/>
          </a:bodyPr>
          <a:lstStyle/>
          <a:p>
            <a:pPr algn="just">
              <a:lnSpc>
                <a:spcPct val="107000"/>
              </a:lnSpc>
              <a:spcAft>
                <a:spcPts val="800"/>
              </a:spcAft>
            </a:pPr>
            <a:r>
              <a:rPr lang="tr-TR" sz="1400" dirty="0" err="1">
                <a:latin typeface="Times New Roman" panose="02020603050405020304" pitchFamily="18" charset="0"/>
                <a:ea typeface="Calibri" panose="020F0502020204030204" pitchFamily="34" charset="0"/>
                <a:cs typeface="Times New Roman" panose="02020603050405020304" pitchFamily="18" charset="0"/>
              </a:rPr>
              <a:t>Codazzi</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Structures</a:t>
            </a:r>
            <a:r>
              <a:rPr lang="tr-TR" sz="1400" dirty="0">
                <a:latin typeface="Times New Roman" panose="02020603050405020304" pitchFamily="18" charset="0"/>
                <a:ea typeface="Calibri" panose="020F0502020204030204" pitchFamily="34" charset="0"/>
                <a:cs typeface="Times New Roman" panose="02020603050405020304" pitchFamily="18" charset="0"/>
              </a:rPr>
              <a:t> ve </a:t>
            </a:r>
            <a:r>
              <a:rPr lang="tr-TR" sz="1400" dirty="0" err="1">
                <a:latin typeface="Times New Roman" panose="02020603050405020304" pitchFamily="18" charset="0"/>
                <a:ea typeface="Calibri" panose="020F0502020204030204" pitchFamily="34" charset="0"/>
                <a:cs typeface="Times New Roman" panose="02020603050405020304" pitchFamily="18" charset="0"/>
              </a:rPr>
              <a:t>Codazzi</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Couplings</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Dikdörtgen 58"/>
          <p:cNvSpPr/>
          <p:nvPr/>
        </p:nvSpPr>
        <p:spPr>
          <a:xfrm>
            <a:off x="10191874" y="2211390"/>
            <a:ext cx="1636987" cy="645754"/>
          </a:xfrm>
          <a:prstGeom prst="rect">
            <a:avLst/>
          </a:prstGeom>
        </p:spPr>
        <p:txBody>
          <a:bodyPr wrap="none">
            <a:spAutoFit/>
          </a:bodyPr>
          <a:lstStyle/>
          <a:p>
            <a:pPr algn="just">
              <a:lnSpc>
                <a:spcPct val="107000"/>
              </a:lnSpc>
              <a:spcAft>
                <a:spcPts val="800"/>
              </a:spcAft>
            </a:pPr>
            <a:r>
              <a:rPr lang="tr-TR" sz="1400" dirty="0">
                <a:latin typeface="Times New Roman" panose="02020603050405020304" pitchFamily="18" charset="0"/>
                <a:ea typeface="Calibri" panose="020F0502020204030204" pitchFamily="34" charset="0"/>
                <a:cs typeface="Times New Roman" panose="02020603050405020304" pitchFamily="18" charset="0"/>
              </a:rPr>
              <a:t>anti-</a:t>
            </a:r>
            <a:r>
              <a:rPr lang="tr-TR" sz="1400" dirty="0" err="1">
                <a:latin typeface="Times New Roman" panose="02020603050405020304" pitchFamily="18" charset="0"/>
                <a:ea typeface="Calibri" panose="020F0502020204030204" pitchFamily="34" charset="0"/>
                <a:cs typeface="Times New Roman" panose="02020603050405020304" pitchFamily="18" charset="0"/>
              </a:rPr>
              <a:t>Kahler</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latin typeface="Times New Roman" panose="02020603050405020304" pitchFamily="18" charset="0"/>
                <a:ea typeface="Calibri" panose="020F0502020204030204" pitchFamily="34" charset="0"/>
                <a:cs typeface="Times New Roman" panose="02020603050405020304" pitchFamily="18" charset="0"/>
              </a:rPr>
              <a:t>Codazzi</a:t>
            </a:r>
            <a:endParaRPr lang="tr-TR"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400" dirty="0" err="1">
                <a:effectLst/>
                <a:latin typeface="Times New Roman" panose="02020603050405020304" pitchFamily="18" charset="0"/>
                <a:ea typeface="Calibri" panose="020F0502020204030204" pitchFamily="34" charset="0"/>
                <a:cs typeface="Times New Roman" panose="02020603050405020304" pitchFamily="18" charset="0"/>
              </a:rPr>
              <a:t>Manifoldlar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3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8" y="122305"/>
            <a:ext cx="10018713" cy="742374"/>
          </a:xfrm>
        </p:spPr>
        <p:txBody>
          <a:bodyPr/>
          <a:lstStyle/>
          <a:p>
            <a:r>
              <a:rPr lang="tr-TR" dirty="0"/>
              <a:t>Bilmeniz Gerekenler</a:t>
            </a:r>
          </a:p>
        </p:txBody>
      </p:sp>
      <p:sp>
        <p:nvSpPr>
          <p:cNvPr id="3" name="İçerik Yer Tutucusu 2"/>
          <p:cNvSpPr>
            <a:spLocks noGrp="1"/>
          </p:cNvSpPr>
          <p:nvPr>
            <p:ph idx="1"/>
          </p:nvPr>
        </p:nvSpPr>
        <p:spPr>
          <a:xfrm>
            <a:off x="2237997" y="1089507"/>
            <a:ext cx="9954003" cy="5561215"/>
          </a:xfrm>
        </p:spPr>
        <p:txBody>
          <a:bodyPr>
            <a:normAutofit lnSpcReduction="10000"/>
          </a:bodyPr>
          <a:lstStyle/>
          <a:p>
            <a:r>
              <a:rPr lang="tr-TR" b="1" dirty="0" err="1"/>
              <a:t>Notlandırma</a:t>
            </a:r>
            <a:endParaRPr lang="tr-TR" b="1" dirty="0"/>
          </a:p>
          <a:p>
            <a:endParaRPr lang="tr-TR" b="1" dirty="0"/>
          </a:p>
          <a:p>
            <a:endParaRPr lang="tr-TR" b="1" dirty="0"/>
          </a:p>
          <a:p>
            <a:pPr marL="0" indent="0">
              <a:buNone/>
            </a:pPr>
            <a:endParaRPr lang="tr-TR" b="1" dirty="0"/>
          </a:p>
          <a:p>
            <a:pPr marL="0" indent="0">
              <a:buNone/>
            </a:pPr>
            <a:endParaRPr lang="tr-TR" b="1" dirty="0"/>
          </a:p>
          <a:p>
            <a:r>
              <a:rPr lang="tr-TR" b="1" dirty="0"/>
              <a:t>AGNO: </a:t>
            </a:r>
            <a:r>
              <a:rPr lang="tr-TR" dirty="0"/>
              <a:t>Ağırlıklı genel not ortalaması</a:t>
            </a:r>
          </a:p>
          <a:p>
            <a:pPr marL="0" indent="0">
              <a:buNone/>
            </a:pPr>
            <a:r>
              <a:rPr lang="tr-TR" dirty="0"/>
              <a:t>     Mezuniyet için AGNO&gt; 2.0</a:t>
            </a:r>
          </a:p>
          <a:p>
            <a:r>
              <a:rPr lang="tr-TR" b="1" dirty="0"/>
              <a:t>AKTS: </a:t>
            </a:r>
            <a:r>
              <a:rPr lang="tr-TR" dirty="0"/>
              <a:t>Öğrencinin, beklenen öğrenme çıktılarını kazanabilmesi için ihtiyaç duyduğu iş yükü temeline dayanan Avrupa Kredi Transfer Sistemidir.</a:t>
            </a:r>
          </a:p>
          <a:p>
            <a:r>
              <a:rPr lang="tr-TR" dirty="0"/>
              <a:t>Zorunlu, seçmeli ve ortak dersler vardır.</a:t>
            </a:r>
          </a:p>
          <a:p>
            <a:r>
              <a:rPr lang="tr-TR" dirty="0"/>
              <a:t>Ders süreleri 50 dakikadır ve derse devamlılık zorunludur.</a:t>
            </a:r>
          </a:p>
          <a:p>
            <a:r>
              <a:rPr lang="tr-TR" dirty="0"/>
              <a:t>Ders dönemi 14 haftadır.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7" name="Resim 6"/>
          <p:cNvPicPr>
            <a:picLocks noChangeAspect="1"/>
          </p:cNvPicPr>
          <p:nvPr/>
        </p:nvPicPr>
        <p:blipFill>
          <a:blip r:embed="rId3"/>
          <a:stretch>
            <a:fillRect/>
          </a:stretch>
        </p:blipFill>
        <p:spPr>
          <a:xfrm>
            <a:off x="7214998" y="864679"/>
            <a:ext cx="6079232" cy="2895369"/>
          </a:xfrm>
          <a:prstGeom prst="rect">
            <a:avLst/>
          </a:prstGeom>
        </p:spPr>
      </p:pic>
      <p:sp>
        <p:nvSpPr>
          <p:cNvPr id="8" name="Şeritli Sağ Ok 7"/>
          <p:cNvSpPr/>
          <p:nvPr/>
        </p:nvSpPr>
        <p:spPr>
          <a:xfrm>
            <a:off x="4920712" y="1089507"/>
            <a:ext cx="1572953" cy="4680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572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194349"/>
            <a:ext cx="10018713" cy="644236"/>
          </a:xfrm>
        </p:spPr>
        <p:txBody>
          <a:bodyPr>
            <a:normAutofit fontScale="90000"/>
          </a:bodyPr>
          <a:lstStyle/>
          <a:p>
            <a:r>
              <a:rPr lang="tr-TR" dirty="0"/>
              <a:t>Bilmeniz Gerekenler</a:t>
            </a:r>
          </a:p>
        </p:txBody>
      </p:sp>
      <p:sp>
        <p:nvSpPr>
          <p:cNvPr id="3" name="İçerik Yer Tutucusu 2"/>
          <p:cNvSpPr>
            <a:spLocks noGrp="1"/>
          </p:cNvSpPr>
          <p:nvPr>
            <p:ph idx="1"/>
          </p:nvPr>
        </p:nvSpPr>
        <p:spPr>
          <a:xfrm>
            <a:off x="1484310" y="838585"/>
            <a:ext cx="10018713" cy="5678593"/>
          </a:xfrm>
        </p:spPr>
        <p:txBody>
          <a:bodyPr>
            <a:normAutofit/>
          </a:bodyPr>
          <a:lstStyle/>
          <a:p>
            <a:r>
              <a:rPr lang="tr-TR" b="1" dirty="0"/>
              <a:t>Akademik Takvim</a:t>
            </a:r>
          </a:p>
          <a:p>
            <a:endParaRPr lang="tr-TR" dirty="0"/>
          </a:p>
          <a:p>
            <a:endParaRPr lang="tr-TR" dirty="0"/>
          </a:p>
          <a:p>
            <a:r>
              <a:rPr lang="tr-TR" b="1" dirty="0"/>
              <a:t>Pano </a:t>
            </a:r>
            <a:r>
              <a:rPr lang="tr-TR" dirty="0"/>
              <a:t> (duyurular,</a:t>
            </a:r>
          </a:p>
          <a:p>
            <a:pPr marL="0" indent="0">
              <a:buNone/>
            </a:pPr>
            <a:r>
              <a:rPr lang="tr-TR" dirty="0"/>
              <a:t>Ders programı)</a:t>
            </a:r>
          </a:p>
          <a:p>
            <a:endParaRPr lang="tr-TR" dirty="0"/>
          </a:p>
          <a:p>
            <a:endParaRPr lang="tr-TR" dirty="0"/>
          </a:p>
          <a:p>
            <a:r>
              <a:rPr lang="tr-TR" b="1" dirty="0"/>
              <a:t>Mailinizi her gün kontrol edin. </a:t>
            </a:r>
          </a:p>
          <a:p>
            <a:r>
              <a:rPr lang="tr-TR" b="1" dirty="0"/>
              <a:t>Burs ve genel duyurular için </a:t>
            </a:r>
            <a:r>
              <a:rPr lang="tr-TR" b="1" u="sng" dirty="0" err="1"/>
              <a:t>Etü</a:t>
            </a:r>
            <a:r>
              <a:rPr lang="tr-TR" b="1" u="sng" dirty="0"/>
              <a:t> </a:t>
            </a:r>
            <a:r>
              <a:rPr lang="tr-TR" b="1" u="sng" dirty="0" err="1"/>
              <a:t>anasayfasını</a:t>
            </a:r>
            <a:r>
              <a:rPr lang="tr-TR" b="1" u="sng" dirty="0"/>
              <a:t> </a:t>
            </a:r>
            <a:r>
              <a:rPr lang="tr-TR" b="1" dirty="0"/>
              <a:t>ve </a:t>
            </a:r>
            <a:r>
              <a:rPr lang="tr-TR" b="1" u="sng" dirty="0"/>
              <a:t>Fen Fakülte sayfasını </a:t>
            </a:r>
            <a:r>
              <a:rPr lang="tr-TR" b="1" dirty="0"/>
              <a:t>takip edin.</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6" name="Resim 5"/>
          <p:cNvPicPr>
            <a:picLocks noChangeAspect="1"/>
          </p:cNvPicPr>
          <p:nvPr/>
        </p:nvPicPr>
        <p:blipFill>
          <a:blip r:embed="rId3"/>
          <a:stretch>
            <a:fillRect/>
          </a:stretch>
        </p:blipFill>
        <p:spPr>
          <a:xfrm>
            <a:off x="4402324" y="838585"/>
            <a:ext cx="5516268" cy="3176462"/>
          </a:xfrm>
          <a:prstGeom prst="rect">
            <a:avLst/>
          </a:prstGeom>
        </p:spPr>
      </p:pic>
      <p:cxnSp>
        <p:nvCxnSpPr>
          <p:cNvPr id="8" name="Düz Ok Bağlayıcısı 7"/>
          <p:cNvCxnSpPr/>
          <p:nvPr/>
        </p:nvCxnSpPr>
        <p:spPr>
          <a:xfrm>
            <a:off x="4232604" y="1200690"/>
            <a:ext cx="1860625" cy="597919"/>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Metin kutusu 15"/>
          <p:cNvSpPr txBox="1"/>
          <p:nvPr/>
        </p:nvSpPr>
        <p:spPr>
          <a:xfrm>
            <a:off x="4666826" y="2818842"/>
            <a:ext cx="4987263" cy="461665"/>
          </a:xfrm>
          <a:prstGeom prst="rect">
            <a:avLst/>
          </a:prstGeom>
          <a:noFill/>
        </p:spPr>
        <p:txBody>
          <a:bodyPr wrap="none" rtlCol="0">
            <a:spAutoFit/>
          </a:bodyPr>
          <a:lstStyle/>
          <a:p>
            <a:r>
              <a:rPr lang="tr-TR" sz="2400" b="1" dirty="0"/>
              <a:t>erzurum.edu.tr/fakülte/</a:t>
            </a:r>
            <a:r>
              <a:rPr lang="tr-TR" sz="2400" b="1" dirty="0" err="1"/>
              <a:t>fenfakultesi</a:t>
            </a:r>
            <a:r>
              <a:rPr lang="tr-TR" sz="2400" b="1" dirty="0"/>
              <a:t>/</a:t>
            </a:r>
          </a:p>
        </p:txBody>
      </p:sp>
    </p:spTree>
    <p:extLst>
      <p:ext uri="{BB962C8B-B14F-4D97-AF65-F5344CB8AC3E}">
        <p14:creationId xmlns:p14="http://schemas.microsoft.com/office/powerpoint/2010/main" val="27886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12067" y="152400"/>
            <a:ext cx="8167157" cy="1752599"/>
          </a:xfrm>
        </p:spPr>
        <p:txBody>
          <a:bodyPr/>
          <a:lstStyle/>
          <a:p>
            <a:pPr algn="l"/>
            <a:r>
              <a:rPr lang="tr-TR" b="1" dirty="0"/>
              <a:t>İÇERİK</a:t>
            </a:r>
          </a:p>
        </p:txBody>
      </p:sp>
      <p:sp>
        <p:nvSpPr>
          <p:cNvPr id="3" name="İçerik Yer Tutucusu 2"/>
          <p:cNvSpPr>
            <a:spLocks noGrp="1"/>
          </p:cNvSpPr>
          <p:nvPr>
            <p:ph idx="1"/>
          </p:nvPr>
        </p:nvSpPr>
        <p:spPr>
          <a:xfrm>
            <a:off x="3412067" y="2235199"/>
            <a:ext cx="8090956" cy="3649133"/>
          </a:xfrm>
        </p:spPr>
        <p:txBody>
          <a:bodyPr>
            <a:normAutofit/>
          </a:bodyPr>
          <a:lstStyle/>
          <a:p>
            <a:r>
              <a:rPr lang="tr-TR" dirty="0"/>
              <a:t>Üniversite Tanıtımı</a:t>
            </a:r>
          </a:p>
          <a:p>
            <a:r>
              <a:rPr lang="tr-TR" dirty="0"/>
              <a:t>Fen Fakültesi Tanıtımı</a:t>
            </a:r>
          </a:p>
          <a:p>
            <a:r>
              <a:rPr lang="tr-TR" dirty="0"/>
              <a:t>Matematik Bölümü</a:t>
            </a:r>
          </a:p>
          <a:p>
            <a:r>
              <a:rPr lang="tr-TR" dirty="0"/>
              <a:t>Yurtiçi ve Yurtdışı İmkanları</a:t>
            </a:r>
          </a:p>
          <a:p>
            <a:r>
              <a:rPr lang="tr-TR" dirty="0"/>
              <a:t>Spor İmkanları</a:t>
            </a:r>
          </a:p>
          <a:p>
            <a:r>
              <a:rPr lang="tr-TR" dirty="0"/>
              <a:t>Ulaşım</a:t>
            </a:r>
          </a:p>
          <a:p>
            <a:r>
              <a:rPr lang="tr-TR" dirty="0"/>
              <a:t>Önemli Bilgiler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Tree>
    <p:extLst>
      <p:ext uri="{BB962C8B-B14F-4D97-AF65-F5344CB8AC3E}">
        <p14:creationId xmlns:p14="http://schemas.microsoft.com/office/powerpoint/2010/main" val="2040342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188114"/>
            <a:ext cx="10018713" cy="656706"/>
          </a:xfrm>
        </p:spPr>
        <p:txBody>
          <a:bodyPr>
            <a:normAutofit fontScale="90000"/>
          </a:bodyPr>
          <a:lstStyle/>
          <a:p>
            <a:r>
              <a:rPr lang="tr-TR" dirty="0"/>
              <a:t>Yurtiçi ve Yurtdışı İmkanlar (Değişim Programları)</a:t>
            </a:r>
          </a:p>
        </p:txBody>
      </p:sp>
      <p:sp>
        <p:nvSpPr>
          <p:cNvPr id="3" name="İçerik Yer Tutucusu 2"/>
          <p:cNvSpPr>
            <a:spLocks noGrp="1"/>
          </p:cNvSpPr>
          <p:nvPr>
            <p:ph idx="1"/>
          </p:nvPr>
        </p:nvSpPr>
        <p:spPr>
          <a:xfrm>
            <a:off x="1484310" y="922713"/>
            <a:ext cx="10018713" cy="4702233"/>
          </a:xfrm>
        </p:spPr>
        <p:txBody>
          <a:bodyPr>
            <a:normAutofit/>
          </a:bodyPr>
          <a:lstStyle/>
          <a:p>
            <a:pPr marL="0" indent="0">
              <a:buNone/>
            </a:pPr>
            <a:r>
              <a:rPr lang="tr-TR" b="1" dirty="0"/>
              <a:t>ERASMUS+  </a:t>
            </a:r>
            <a:r>
              <a:rPr lang="tr-TR" sz="2000" dirty="0"/>
              <a:t>Lisans ve lisansüstü öğrencilerine yönelik yurtdışı </a:t>
            </a:r>
            <a:r>
              <a:rPr lang="tr-TR" sz="2000" u="sng" dirty="0"/>
              <a:t>eğitim ve staj </a:t>
            </a:r>
            <a:r>
              <a:rPr lang="tr-TR" sz="2000" dirty="0"/>
              <a:t>imkanları sağlayan öğrenci değişim programıdır.</a:t>
            </a:r>
            <a:endParaRPr lang="tr-TR" sz="2000" b="1" dirty="0"/>
          </a:p>
          <a:p>
            <a:r>
              <a:rPr lang="tr-TR" dirty="0"/>
              <a:t>Yükseköğretim kurumu bünyesinde örgün eğitim gören öğrenci</a:t>
            </a:r>
          </a:p>
          <a:p>
            <a:r>
              <a:rPr lang="tr-TR" dirty="0"/>
              <a:t>Dönem ya da sene bazında yeterli sayıda ECTS ( AKTS )  kredi yükü olması</a:t>
            </a:r>
          </a:p>
          <a:p>
            <a:r>
              <a:rPr lang="tr-TR" dirty="0"/>
              <a:t>N</a:t>
            </a:r>
            <a:r>
              <a:rPr lang="es-ES" dirty="0"/>
              <a:t>ot ortalaması en az 2.20/4.0</a:t>
            </a:r>
            <a:r>
              <a:rPr lang="tr-TR" dirty="0"/>
              <a:t>  </a:t>
            </a:r>
            <a:r>
              <a:rPr lang="es-ES" dirty="0"/>
              <a:t>0</a:t>
            </a:r>
            <a:r>
              <a:rPr lang="tr-TR" dirty="0" err="1"/>
              <a:t>lmalı</a:t>
            </a:r>
            <a:endParaRPr lang="tr-TR" dirty="0"/>
          </a:p>
          <a:p>
            <a:endParaRPr lang="tr-TR" b="1" dirty="0"/>
          </a:p>
          <a:p>
            <a:endParaRPr lang="tr-TR" dirty="0"/>
          </a:p>
          <a:p>
            <a:endParaRPr lang="tr-TR" dirty="0"/>
          </a:p>
          <a:p>
            <a:endParaRPr lang="tr-TR" dirty="0"/>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graphicFrame>
        <p:nvGraphicFramePr>
          <p:cNvPr id="5" name="Tablo 4"/>
          <p:cNvGraphicFramePr>
            <a:graphicFrameLocks noGrp="1"/>
          </p:cNvGraphicFramePr>
          <p:nvPr>
            <p:extLst>
              <p:ext uri="{D42A27DB-BD31-4B8C-83A1-F6EECF244321}">
                <p14:modId xmlns:p14="http://schemas.microsoft.com/office/powerpoint/2010/main" val="2317339499"/>
              </p:ext>
            </p:extLst>
          </p:nvPr>
        </p:nvGraphicFramePr>
        <p:xfrm>
          <a:off x="2078180" y="3486602"/>
          <a:ext cx="6483929" cy="2760975"/>
        </p:xfrm>
        <a:graphic>
          <a:graphicData uri="http://schemas.openxmlformats.org/drawingml/2006/table">
            <a:tbl>
              <a:tblPr>
                <a:tableStyleId>{3B4B98B0-60AC-42C2-AFA5-B58CD77FA1E5}</a:tableStyleId>
              </a:tblPr>
              <a:tblGrid>
                <a:gridCol w="1810159">
                  <a:extLst>
                    <a:ext uri="{9D8B030D-6E8A-4147-A177-3AD203B41FA5}">
                      <a16:colId xmlns:a16="http://schemas.microsoft.com/office/drawing/2014/main" val="2574206179"/>
                    </a:ext>
                  </a:extLst>
                </a:gridCol>
                <a:gridCol w="2307210">
                  <a:extLst>
                    <a:ext uri="{9D8B030D-6E8A-4147-A177-3AD203B41FA5}">
                      <a16:colId xmlns:a16="http://schemas.microsoft.com/office/drawing/2014/main" val="4287233586"/>
                    </a:ext>
                  </a:extLst>
                </a:gridCol>
                <a:gridCol w="1142477">
                  <a:extLst>
                    <a:ext uri="{9D8B030D-6E8A-4147-A177-3AD203B41FA5}">
                      <a16:colId xmlns:a16="http://schemas.microsoft.com/office/drawing/2014/main" val="2762437742"/>
                    </a:ext>
                  </a:extLst>
                </a:gridCol>
                <a:gridCol w="1224083">
                  <a:extLst>
                    <a:ext uri="{9D8B030D-6E8A-4147-A177-3AD203B41FA5}">
                      <a16:colId xmlns:a16="http://schemas.microsoft.com/office/drawing/2014/main" val="1410559590"/>
                    </a:ext>
                  </a:extLst>
                </a:gridCol>
              </a:tblGrid>
              <a:tr h="556513">
                <a:tc>
                  <a:txBody>
                    <a:bodyPr/>
                    <a:lstStyle/>
                    <a:p>
                      <a:r>
                        <a:rPr lang="tr-TR" sz="1200" dirty="0">
                          <a:effectLst/>
                        </a:rPr>
                        <a:t>Ülke Grupları</a:t>
                      </a:r>
                      <a:endParaRPr lang="tr-TR" sz="1200" b="1" dirty="0">
                        <a:solidFill>
                          <a:schemeClr val="accent1">
                            <a:lumMod val="50000"/>
                          </a:schemeClr>
                        </a:solidFill>
                        <a:effectLst/>
                      </a:endParaRPr>
                    </a:p>
                  </a:txBody>
                  <a:tcPr marL="0" marR="0" marT="0" marB="0"/>
                </a:tc>
                <a:tc>
                  <a:txBody>
                    <a:bodyPr/>
                    <a:lstStyle/>
                    <a:p>
                      <a:r>
                        <a:rPr lang="tr-TR" sz="1200" dirty="0">
                          <a:effectLst/>
                        </a:rPr>
                        <a:t>Hareketlilikte Misafir Olunan Ülkeler</a:t>
                      </a:r>
                      <a:endParaRPr lang="tr-TR" sz="1200" b="1" dirty="0">
                        <a:solidFill>
                          <a:schemeClr val="accent1">
                            <a:lumMod val="50000"/>
                          </a:schemeClr>
                        </a:solidFill>
                        <a:effectLst/>
                      </a:endParaRPr>
                    </a:p>
                  </a:txBody>
                  <a:tcPr marL="0" marR="0" marT="0" marB="0"/>
                </a:tc>
                <a:tc>
                  <a:txBody>
                    <a:bodyPr/>
                    <a:lstStyle/>
                    <a:p>
                      <a:r>
                        <a:rPr lang="tr-TR" sz="1200" dirty="0">
                          <a:effectLst/>
                        </a:rPr>
                        <a:t>Aylık Hibe Öğrenim (Avro)</a:t>
                      </a:r>
                      <a:endParaRPr lang="tr-TR" sz="1200" b="1" dirty="0">
                        <a:solidFill>
                          <a:schemeClr val="accent1">
                            <a:lumMod val="50000"/>
                          </a:schemeClr>
                        </a:solidFill>
                        <a:effectLst/>
                      </a:endParaRPr>
                    </a:p>
                  </a:txBody>
                  <a:tcPr marL="0" marR="0" marT="0" marB="0"/>
                </a:tc>
                <a:tc>
                  <a:txBody>
                    <a:bodyPr/>
                    <a:lstStyle/>
                    <a:p>
                      <a:r>
                        <a:rPr lang="tr-TR" sz="1200" dirty="0">
                          <a:effectLst/>
                        </a:rPr>
                        <a:t>Aylık Hibe</a:t>
                      </a:r>
                    </a:p>
                    <a:p>
                      <a:r>
                        <a:rPr lang="tr-TR" sz="1200" dirty="0">
                          <a:effectLst/>
                        </a:rPr>
                        <a:t>Staj</a:t>
                      </a:r>
                    </a:p>
                    <a:p>
                      <a:r>
                        <a:rPr lang="tr-TR" sz="1200" dirty="0">
                          <a:effectLst/>
                        </a:rPr>
                        <a:t>(Avro)</a:t>
                      </a:r>
                      <a:endParaRPr lang="tr-TR" sz="1200" b="1" dirty="0">
                        <a:solidFill>
                          <a:schemeClr val="accent1">
                            <a:lumMod val="50000"/>
                          </a:schemeClr>
                        </a:solidFill>
                        <a:effectLst/>
                      </a:endParaRPr>
                    </a:p>
                  </a:txBody>
                  <a:tcPr marL="0" marR="0" marT="0" marB="0"/>
                </a:tc>
                <a:extLst>
                  <a:ext uri="{0D108BD9-81ED-4DB2-BD59-A6C34878D82A}">
                    <a16:rowId xmlns:a16="http://schemas.microsoft.com/office/drawing/2014/main" val="4243207183"/>
                  </a:ext>
                </a:extLst>
              </a:tr>
              <a:tr h="1109162">
                <a:tc>
                  <a:txBody>
                    <a:bodyPr/>
                    <a:lstStyle/>
                    <a:p>
                      <a:r>
                        <a:rPr lang="nn-NO" sz="1200" dirty="0">
                          <a:effectLst/>
                        </a:rPr>
                        <a:t>1. ve 2. Grup Program Ülkeleri</a:t>
                      </a:r>
                      <a:endParaRPr lang="nn-NO" sz="1200" dirty="0">
                        <a:solidFill>
                          <a:schemeClr val="accent1">
                            <a:lumMod val="50000"/>
                          </a:schemeClr>
                        </a:solidFill>
                        <a:effectLst/>
                      </a:endParaRPr>
                    </a:p>
                  </a:txBody>
                  <a:tcPr marL="0" marR="0" marT="0" marB="0"/>
                </a:tc>
                <a:tc>
                  <a:txBody>
                    <a:bodyPr/>
                    <a:lstStyle/>
                    <a:p>
                      <a:r>
                        <a:rPr lang="tr-TR" sz="1200" dirty="0">
                          <a:effectLst/>
                        </a:rPr>
                        <a:t>Birleşik Krallık, Danimarka, Finlandiya, İrlanda, İsveç, İzlanda, Lihtenştayn, Lüksemburg, Norveç, Almanya, Avusturya, Belçika, Fransa, Güney Kıbrıs, Hollanda, İspanya, İtalya, Malta, Portekiz, Yunanistan,</a:t>
                      </a:r>
                      <a:endParaRPr lang="tr-TR" sz="1200" dirty="0">
                        <a:solidFill>
                          <a:schemeClr val="accent1">
                            <a:lumMod val="50000"/>
                          </a:schemeClr>
                        </a:solidFill>
                        <a:effectLst/>
                      </a:endParaRPr>
                    </a:p>
                  </a:txBody>
                  <a:tcPr marL="0" marR="0" marT="0" marB="0"/>
                </a:tc>
                <a:tc>
                  <a:txBody>
                    <a:bodyPr/>
                    <a:lstStyle/>
                    <a:p>
                      <a:r>
                        <a:rPr lang="tr-TR" sz="1200" dirty="0">
                          <a:effectLst/>
                        </a:rPr>
                        <a:t>500</a:t>
                      </a:r>
                      <a:endParaRPr lang="tr-TR" sz="1200" dirty="0">
                        <a:solidFill>
                          <a:schemeClr val="accent1">
                            <a:lumMod val="50000"/>
                          </a:schemeClr>
                        </a:solidFill>
                        <a:effectLst/>
                      </a:endParaRPr>
                    </a:p>
                  </a:txBody>
                  <a:tcPr marL="0" marR="0" marT="0" marB="0"/>
                </a:tc>
                <a:tc>
                  <a:txBody>
                    <a:bodyPr/>
                    <a:lstStyle/>
                    <a:p>
                      <a:r>
                        <a:rPr lang="tr-TR" sz="1200" dirty="0">
                          <a:effectLst/>
                        </a:rPr>
                        <a:t>600</a:t>
                      </a:r>
                      <a:endParaRPr lang="tr-TR" sz="1200" dirty="0">
                        <a:solidFill>
                          <a:schemeClr val="accent1">
                            <a:lumMod val="50000"/>
                          </a:schemeClr>
                        </a:solidFill>
                        <a:effectLst/>
                      </a:endParaRPr>
                    </a:p>
                  </a:txBody>
                  <a:tcPr marL="0" marR="0" marT="0" marB="0"/>
                </a:tc>
                <a:extLst>
                  <a:ext uri="{0D108BD9-81ED-4DB2-BD59-A6C34878D82A}">
                    <a16:rowId xmlns:a16="http://schemas.microsoft.com/office/drawing/2014/main" val="3748116565"/>
                  </a:ext>
                </a:extLst>
              </a:tr>
              <a:tr h="924302">
                <a:tc>
                  <a:txBody>
                    <a:bodyPr/>
                    <a:lstStyle/>
                    <a:p>
                      <a:r>
                        <a:rPr lang="tr-TR" sz="1200" dirty="0">
                          <a:effectLst/>
                        </a:rPr>
                        <a:t>3. Grup Program Ülkeleri</a:t>
                      </a:r>
                      <a:endParaRPr lang="tr-TR" sz="1200" dirty="0">
                        <a:solidFill>
                          <a:schemeClr val="accent1">
                            <a:lumMod val="50000"/>
                          </a:schemeClr>
                        </a:solidFill>
                        <a:effectLst/>
                      </a:endParaRPr>
                    </a:p>
                  </a:txBody>
                  <a:tcPr marL="0" marR="0" marT="0" marB="0"/>
                </a:tc>
                <a:tc>
                  <a:txBody>
                    <a:bodyPr/>
                    <a:lstStyle/>
                    <a:p>
                      <a:r>
                        <a:rPr lang="tr-TR" sz="1200" dirty="0">
                          <a:effectLst/>
                        </a:rPr>
                        <a:t>Bulgaristan, Çek Cumhuriyeti, Estonya, Hırvatistan, Letonya, Litvanya, Macaristan, Makedonya, Polonya, </a:t>
                      </a:r>
                      <a:r>
                        <a:rPr lang="tr-TR" sz="1200" dirty="0">
                          <a:solidFill>
                            <a:srgbClr val="FF0000"/>
                          </a:solidFill>
                          <a:effectLst/>
                        </a:rPr>
                        <a:t>Romanya</a:t>
                      </a:r>
                      <a:r>
                        <a:rPr lang="tr-TR" sz="1200" dirty="0">
                          <a:effectLst/>
                        </a:rPr>
                        <a:t>, Slovakya, Slovenya, Türkiye</a:t>
                      </a:r>
                      <a:endParaRPr lang="tr-TR" sz="1200" dirty="0">
                        <a:solidFill>
                          <a:schemeClr val="accent1">
                            <a:lumMod val="50000"/>
                          </a:schemeClr>
                        </a:solidFill>
                        <a:effectLst/>
                      </a:endParaRPr>
                    </a:p>
                  </a:txBody>
                  <a:tcPr marL="0" marR="0" marT="0" marB="0"/>
                </a:tc>
                <a:tc>
                  <a:txBody>
                    <a:bodyPr/>
                    <a:lstStyle/>
                    <a:p>
                      <a:r>
                        <a:rPr lang="tr-TR" sz="1200" dirty="0">
                          <a:effectLst/>
                        </a:rPr>
                        <a:t>300</a:t>
                      </a:r>
                      <a:endParaRPr lang="tr-TR" sz="1200" dirty="0">
                        <a:solidFill>
                          <a:schemeClr val="accent1">
                            <a:lumMod val="50000"/>
                          </a:schemeClr>
                        </a:solidFill>
                        <a:effectLst/>
                      </a:endParaRPr>
                    </a:p>
                  </a:txBody>
                  <a:tcPr marL="0" marR="0" marT="0" marB="0"/>
                </a:tc>
                <a:tc>
                  <a:txBody>
                    <a:bodyPr/>
                    <a:lstStyle/>
                    <a:p>
                      <a:r>
                        <a:rPr lang="tr-TR" sz="1200" dirty="0">
                          <a:effectLst/>
                        </a:rPr>
                        <a:t>400</a:t>
                      </a:r>
                      <a:endParaRPr lang="tr-TR" sz="1200" dirty="0">
                        <a:solidFill>
                          <a:schemeClr val="accent1">
                            <a:lumMod val="50000"/>
                          </a:schemeClr>
                        </a:solidFill>
                        <a:effectLst/>
                      </a:endParaRPr>
                    </a:p>
                  </a:txBody>
                  <a:tcPr marL="0" marR="0" marT="0" marB="0"/>
                </a:tc>
                <a:extLst>
                  <a:ext uri="{0D108BD9-81ED-4DB2-BD59-A6C34878D82A}">
                    <a16:rowId xmlns:a16="http://schemas.microsoft.com/office/drawing/2014/main" val="1583926109"/>
                  </a:ext>
                </a:extLst>
              </a:tr>
            </a:tbl>
          </a:graphicData>
        </a:graphic>
      </p:graphicFrame>
      <p:sp>
        <p:nvSpPr>
          <p:cNvPr id="7" name="Metin kutusu 6"/>
          <p:cNvSpPr txBox="1"/>
          <p:nvPr/>
        </p:nvSpPr>
        <p:spPr>
          <a:xfrm>
            <a:off x="9495052" y="3331560"/>
            <a:ext cx="2144305" cy="584775"/>
          </a:xfrm>
          <a:prstGeom prst="rect">
            <a:avLst/>
          </a:prstGeom>
          <a:noFill/>
        </p:spPr>
        <p:txBody>
          <a:bodyPr wrap="none" rtlCol="0">
            <a:spAutoFit/>
          </a:bodyPr>
          <a:lstStyle/>
          <a:p>
            <a:pPr algn="ctr"/>
            <a:r>
              <a:rPr lang="tr-TR" sz="1600" b="1" dirty="0"/>
              <a:t>Matematik  Bölümü</a:t>
            </a:r>
          </a:p>
          <a:p>
            <a:pPr algn="ctr"/>
            <a:r>
              <a:rPr lang="tr-TR" sz="1600" b="1" dirty="0" err="1"/>
              <a:t>Erasmus</a:t>
            </a:r>
            <a:r>
              <a:rPr lang="tr-TR" sz="1600" b="1" dirty="0"/>
              <a:t> koordinatörü</a:t>
            </a:r>
          </a:p>
        </p:txBody>
      </p:sp>
      <p:sp>
        <p:nvSpPr>
          <p:cNvPr id="9" name="Dikdörtgen 8"/>
          <p:cNvSpPr/>
          <p:nvPr/>
        </p:nvSpPr>
        <p:spPr>
          <a:xfrm>
            <a:off x="9767442" y="3916335"/>
            <a:ext cx="1584181" cy="1708611"/>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p:cNvSpPr txBox="1"/>
          <p:nvPr/>
        </p:nvSpPr>
        <p:spPr>
          <a:xfrm>
            <a:off x="9705236" y="5832920"/>
            <a:ext cx="1723933" cy="584775"/>
          </a:xfrm>
          <a:prstGeom prst="rect">
            <a:avLst/>
          </a:prstGeom>
          <a:noFill/>
        </p:spPr>
        <p:txBody>
          <a:bodyPr wrap="none" rtlCol="0">
            <a:spAutoFit/>
          </a:bodyPr>
          <a:lstStyle/>
          <a:p>
            <a:pPr algn="ctr"/>
            <a:r>
              <a:rPr lang="tr-TR" sz="1600" b="1" dirty="0"/>
              <a:t>Dr. </a:t>
            </a:r>
            <a:r>
              <a:rPr lang="tr-TR" sz="1600" b="1" dirty="0" err="1"/>
              <a:t>Öğr</a:t>
            </a:r>
            <a:r>
              <a:rPr lang="tr-TR" sz="1600" b="1" dirty="0"/>
              <a:t>. Üyesi</a:t>
            </a:r>
          </a:p>
          <a:p>
            <a:pPr algn="ctr"/>
            <a:r>
              <a:rPr lang="tr-TR" sz="1600" b="1" dirty="0"/>
              <a:t>Harun SELVİTOPİ</a:t>
            </a:r>
          </a:p>
        </p:txBody>
      </p:sp>
    </p:spTree>
    <p:extLst>
      <p:ext uri="{BB962C8B-B14F-4D97-AF65-F5344CB8AC3E}">
        <p14:creationId xmlns:p14="http://schemas.microsoft.com/office/powerpoint/2010/main" val="11169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500"/>
                                        <p:tgtEl>
                                          <p:spTgt spid="7">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29634"/>
            <a:ext cx="10602394" cy="910244"/>
          </a:xfrm>
        </p:spPr>
        <p:txBody>
          <a:bodyPr>
            <a:normAutofit/>
          </a:bodyPr>
          <a:lstStyle/>
          <a:p>
            <a:r>
              <a:rPr lang="tr-TR" sz="3600" dirty="0"/>
              <a:t>Yurtiçi ve Yurtdışı İmkanlar (Değişim Programları)</a:t>
            </a:r>
          </a:p>
        </p:txBody>
      </p:sp>
      <p:sp>
        <p:nvSpPr>
          <p:cNvPr id="3" name="İçerik Yer Tutucusu 2"/>
          <p:cNvSpPr>
            <a:spLocks noGrp="1"/>
          </p:cNvSpPr>
          <p:nvPr>
            <p:ph idx="1"/>
          </p:nvPr>
        </p:nvSpPr>
        <p:spPr>
          <a:xfrm>
            <a:off x="1684710" y="1003300"/>
            <a:ext cx="10018713" cy="1626524"/>
          </a:xfrm>
        </p:spPr>
        <p:txBody>
          <a:bodyPr>
            <a:normAutofit/>
          </a:bodyPr>
          <a:lstStyle/>
          <a:p>
            <a:pPr marL="0" indent="0">
              <a:buNone/>
            </a:pPr>
            <a:endParaRPr lang="tr-TR" dirty="0"/>
          </a:p>
          <a:p>
            <a:pPr marL="0" indent="0">
              <a:buNone/>
            </a:pPr>
            <a:r>
              <a:rPr lang="tr-TR" b="1" dirty="0"/>
              <a:t>FARABİ - </a:t>
            </a:r>
            <a:r>
              <a:rPr lang="tr-TR" dirty="0"/>
              <a:t>Yükseköğretim kurumları arasında öğrenci ve öğretim üyesi değişim programıdır. </a:t>
            </a:r>
          </a:p>
          <a:p>
            <a:pPr marL="0" indent="0">
              <a:buNone/>
            </a:pPr>
            <a:endParaRPr lang="tr-TR" dirty="0"/>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6" name="Metin kutusu 5"/>
          <p:cNvSpPr txBox="1"/>
          <p:nvPr/>
        </p:nvSpPr>
        <p:spPr>
          <a:xfrm>
            <a:off x="9459591" y="2629824"/>
            <a:ext cx="1969578" cy="584775"/>
          </a:xfrm>
          <a:prstGeom prst="rect">
            <a:avLst/>
          </a:prstGeom>
          <a:noFill/>
        </p:spPr>
        <p:txBody>
          <a:bodyPr wrap="none" rtlCol="0">
            <a:spAutoFit/>
          </a:bodyPr>
          <a:lstStyle/>
          <a:p>
            <a:pPr algn="ctr"/>
            <a:r>
              <a:rPr lang="tr-TR" sz="1600" b="1" dirty="0"/>
              <a:t>Matematik Bölümü</a:t>
            </a:r>
          </a:p>
          <a:p>
            <a:pPr algn="ctr"/>
            <a:r>
              <a:rPr lang="tr-TR" sz="1600" b="1" dirty="0"/>
              <a:t>Farabi Koordinatörü</a:t>
            </a:r>
          </a:p>
        </p:txBody>
      </p:sp>
      <p:graphicFrame>
        <p:nvGraphicFramePr>
          <p:cNvPr id="10" name="Tablo 9"/>
          <p:cNvGraphicFramePr>
            <a:graphicFrameLocks noGrp="1"/>
          </p:cNvGraphicFramePr>
          <p:nvPr>
            <p:extLst>
              <p:ext uri="{D42A27DB-BD31-4B8C-83A1-F6EECF244321}">
                <p14:modId xmlns:p14="http://schemas.microsoft.com/office/powerpoint/2010/main" val="3277037342"/>
              </p:ext>
            </p:extLst>
          </p:nvPr>
        </p:nvGraphicFramePr>
        <p:xfrm>
          <a:off x="1484310" y="2086347"/>
          <a:ext cx="6910651" cy="6047677"/>
        </p:xfrm>
        <a:graphic>
          <a:graphicData uri="http://schemas.openxmlformats.org/drawingml/2006/table">
            <a:tbl>
              <a:tblPr>
                <a:tableStyleId>{3B4B98B0-60AC-42C2-AFA5-B58CD77FA1E5}</a:tableStyleId>
              </a:tblPr>
              <a:tblGrid>
                <a:gridCol w="2039067">
                  <a:extLst>
                    <a:ext uri="{9D8B030D-6E8A-4147-A177-3AD203B41FA5}">
                      <a16:colId xmlns:a16="http://schemas.microsoft.com/office/drawing/2014/main" val="2574206179"/>
                    </a:ext>
                  </a:extLst>
                </a:gridCol>
                <a:gridCol w="4871584">
                  <a:extLst>
                    <a:ext uri="{9D8B030D-6E8A-4147-A177-3AD203B41FA5}">
                      <a16:colId xmlns:a16="http://schemas.microsoft.com/office/drawing/2014/main" val="4287233586"/>
                    </a:ext>
                  </a:extLst>
                </a:gridCol>
              </a:tblGrid>
              <a:tr h="2151956">
                <a:tc>
                  <a:txBody>
                    <a:bodyPr/>
                    <a:lstStyle/>
                    <a:p>
                      <a:pPr algn="ctr"/>
                      <a:endParaRPr lang="tr-TR" sz="1400" b="1" dirty="0">
                        <a:solidFill>
                          <a:schemeClr val="tx1"/>
                        </a:solidFill>
                        <a:effectLst/>
                      </a:endParaRPr>
                    </a:p>
                    <a:p>
                      <a:pPr algn="ctr"/>
                      <a:endParaRPr lang="tr-TR" sz="1400" b="1" dirty="0">
                        <a:solidFill>
                          <a:schemeClr val="tx1"/>
                        </a:solidFill>
                        <a:effectLst/>
                      </a:endParaRPr>
                    </a:p>
                    <a:p>
                      <a:pPr algn="ctr"/>
                      <a:endParaRPr lang="tr-TR" sz="1400" b="1" dirty="0">
                        <a:solidFill>
                          <a:schemeClr val="tx1"/>
                        </a:solidFill>
                        <a:effectLst/>
                      </a:endParaRPr>
                    </a:p>
                    <a:p>
                      <a:pPr algn="ctr"/>
                      <a:endParaRPr lang="tr-TR" sz="1400" b="1" dirty="0">
                        <a:solidFill>
                          <a:schemeClr val="tx1"/>
                        </a:solidFill>
                        <a:effectLst/>
                      </a:endParaRPr>
                    </a:p>
                    <a:p>
                      <a:pPr algn="ctr"/>
                      <a:endParaRPr lang="tr-TR" sz="1400" b="1" dirty="0">
                        <a:solidFill>
                          <a:schemeClr val="tx1"/>
                        </a:solidFill>
                        <a:effectLst/>
                      </a:endParaRPr>
                    </a:p>
                    <a:p>
                      <a:pPr algn="ctr"/>
                      <a:endParaRPr lang="tr-TR" sz="1400" b="1" dirty="0">
                        <a:solidFill>
                          <a:schemeClr val="tx1"/>
                        </a:solidFill>
                        <a:effectLst/>
                      </a:endParaRPr>
                    </a:p>
                    <a:p>
                      <a:pPr algn="ctr"/>
                      <a:endParaRPr lang="tr-TR" sz="1400" b="1" dirty="0">
                        <a:solidFill>
                          <a:schemeClr val="tx1"/>
                        </a:solidFill>
                        <a:effectLst/>
                      </a:endParaRPr>
                    </a:p>
                    <a:p>
                      <a:pPr algn="ctr"/>
                      <a:endParaRPr lang="tr-TR" sz="1400" b="1" dirty="0">
                        <a:solidFill>
                          <a:schemeClr val="tx1"/>
                        </a:solidFill>
                        <a:effectLst/>
                      </a:endParaRPr>
                    </a:p>
                    <a:p>
                      <a:pPr algn="ctr"/>
                      <a:r>
                        <a:rPr lang="tr-TR" sz="1400" b="1" dirty="0">
                          <a:solidFill>
                            <a:schemeClr val="tx1"/>
                          </a:solidFill>
                          <a:effectLst/>
                        </a:rPr>
                        <a:t>Matematik</a:t>
                      </a:r>
                      <a:r>
                        <a:rPr lang="tr-TR" sz="1400" b="1" baseline="0" dirty="0">
                          <a:solidFill>
                            <a:schemeClr val="tx1"/>
                          </a:solidFill>
                          <a:effectLst/>
                        </a:rPr>
                        <a:t> Bölümü</a:t>
                      </a:r>
                      <a:endParaRPr lang="tr-TR" sz="1400" b="1" dirty="0">
                        <a:solidFill>
                          <a:schemeClr val="tx1"/>
                        </a:solidFill>
                        <a:effectLst/>
                      </a:endParaRPr>
                    </a:p>
                  </a:txBody>
                  <a:tcPr marL="0" marR="0" marT="0" marB="0"/>
                </a:tc>
                <a:tc>
                  <a:txBody>
                    <a:bodyPr/>
                    <a:lstStyle/>
                    <a:p>
                      <a:pPr>
                        <a:lnSpc>
                          <a:spcPct val="150000"/>
                        </a:lnSpc>
                      </a:pPr>
                      <a:r>
                        <a:rPr lang="tr-TR" sz="1400" b="0" baseline="0" dirty="0">
                          <a:solidFill>
                            <a:schemeClr val="tx1"/>
                          </a:solidFill>
                          <a:effectLst/>
                        </a:rPr>
                        <a:t>19 Mayıs Üniversitesi,   Afyon Üniversitesi,</a:t>
                      </a:r>
                    </a:p>
                    <a:p>
                      <a:pPr>
                        <a:lnSpc>
                          <a:spcPct val="150000"/>
                        </a:lnSpc>
                      </a:pPr>
                      <a:r>
                        <a:rPr lang="tr-TR" sz="1400" b="0" baseline="0" dirty="0">
                          <a:solidFill>
                            <a:schemeClr val="tx1"/>
                          </a:solidFill>
                          <a:effectLst/>
                        </a:rPr>
                        <a:t>Ankara Üniversitesi,  Selçuk Üniversitesi,</a:t>
                      </a:r>
                    </a:p>
                    <a:p>
                      <a:pPr>
                        <a:lnSpc>
                          <a:spcPct val="150000"/>
                        </a:lnSpc>
                      </a:pPr>
                      <a:r>
                        <a:rPr lang="tr-TR" sz="1400" b="0" baseline="0" dirty="0">
                          <a:solidFill>
                            <a:schemeClr val="tx1"/>
                          </a:solidFill>
                          <a:effectLst/>
                        </a:rPr>
                        <a:t>Ordu Üniversitesi,  Bülent Ecevit Üniversitesi,</a:t>
                      </a:r>
                    </a:p>
                    <a:p>
                      <a:pPr>
                        <a:lnSpc>
                          <a:spcPct val="150000"/>
                        </a:lnSpc>
                      </a:pPr>
                      <a:r>
                        <a:rPr lang="tr-TR" sz="1400" b="0" baseline="0" dirty="0">
                          <a:solidFill>
                            <a:schemeClr val="tx1"/>
                          </a:solidFill>
                          <a:effectLst/>
                        </a:rPr>
                        <a:t>Kilis 7 Aralık Üniversitesi,  Süleyman Demirel Üniversitesi,</a:t>
                      </a:r>
                    </a:p>
                    <a:p>
                      <a:pPr>
                        <a:lnSpc>
                          <a:spcPct val="150000"/>
                        </a:lnSpc>
                      </a:pPr>
                      <a:r>
                        <a:rPr lang="tr-TR" sz="1400" b="0" baseline="0" dirty="0">
                          <a:solidFill>
                            <a:schemeClr val="tx1"/>
                          </a:solidFill>
                          <a:effectLst/>
                        </a:rPr>
                        <a:t>Cumhuriyet Üniversitesi,  Balıkesir Üniversitesi,</a:t>
                      </a:r>
                    </a:p>
                    <a:p>
                      <a:pPr>
                        <a:lnSpc>
                          <a:spcPct val="150000"/>
                        </a:lnSpc>
                      </a:pPr>
                      <a:r>
                        <a:rPr lang="tr-TR" sz="1400" b="0" baseline="0" dirty="0">
                          <a:solidFill>
                            <a:schemeClr val="tx1"/>
                          </a:solidFill>
                          <a:effectLst/>
                        </a:rPr>
                        <a:t>Erzincan Üniversitesi,  Nevşehir Hacı Bektaş Üniversitesi,</a:t>
                      </a:r>
                    </a:p>
                    <a:p>
                      <a:pPr>
                        <a:lnSpc>
                          <a:spcPct val="150000"/>
                        </a:lnSpc>
                      </a:pPr>
                      <a:r>
                        <a:rPr lang="tr-TR" sz="1400" b="0" baseline="0" dirty="0">
                          <a:solidFill>
                            <a:schemeClr val="tx1"/>
                          </a:solidFill>
                          <a:effectLst/>
                        </a:rPr>
                        <a:t>Artvin Çoruh Üniversitesi,  İstanbul Medeniyet Üniversitesi,</a:t>
                      </a:r>
                    </a:p>
                    <a:p>
                      <a:pPr>
                        <a:lnSpc>
                          <a:spcPct val="150000"/>
                        </a:lnSpc>
                      </a:pPr>
                      <a:r>
                        <a:rPr lang="tr-TR" sz="1400" b="0" baseline="0" dirty="0">
                          <a:solidFill>
                            <a:schemeClr val="tx1"/>
                          </a:solidFill>
                          <a:effectLst/>
                        </a:rPr>
                        <a:t>Yüzüncü Yıl Üniversitesi,  Ağrı İbrahim Çeçen Üniversitesi,</a:t>
                      </a:r>
                    </a:p>
                    <a:p>
                      <a:pPr>
                        <a:lnSpc>
                          <a:spcPct val="150000"/>
                        </a:lnSpc>
                      </a:pPr>
                      <a:r>
                        <a:rPr lang="tr-TR" sz="1400" b="0" baseline="0" dirty="0">
                          <a:solidFill>
                            <a:schemeClr val="tx1"/>
                          </a:solidFill>
                          <a:effectLst/>
                        </a:rPr>
                        <a:t>Hacettepe Üniversitesi,  Atatürk Üniversitesi,</a:t>
                      </a:r>
                    </a:p>
                    <a:p>
                      <a:pPr>
                        <a:lnSpc>
                          <a:spcPct val="150000"/>
                        </a:lnSpc>
                      </a:pPr>
                      <a:r>
                        <a:rPr lang="tr-TR" sz="1400" b="0" baseline="0" dirty="0">
                          <a:solidFill>
                            <a:schemeClr val="tx1"/>
                          </a:solidFill>
                          <a:effectLst/>
                        </a:rPr>
                        <a:t>Akdeniz Üniversitesi,  Hatay Mustafa Kemal Üniversitesi,</a:t>
                      </a:r>
                    </a:p>
                    <a:p>
                      <a:pPr>
                        <a:lnSpc>
                          <a:spcPct val="150000"/>
                        </a:lnSpc>
                      </a:pPr>
                      <a:r>
                        <a:rPr lang="tr-TR" sz="1400" b="0" baseline="0" dirty="0">
                          <a:solidFill>
                            <a:schemeClr val="tx1"/>
                          </a:solidFill>
                          <a:effectLst/>
                        </a:rPr>
                        <a:t>Necmettin Erbakan Üniversitesi,  Fırat Üniversitesi,</a:t>
                      </a:r>
                    </a:p>
                    <a:p>
                      <a:pPr>
                        <a:lnSpc>
                          <a:spcPct val="150000"/>
                        </a:lnSpc>
                      </a:pPr>
                      <a:r>
                        <a:rPr lang="tr-TR" sz="1400" b="0" baseline="0" dirty="0">
                          <a:solidFill>
                            <a:schemeClr val="tx1"/>
                          </a:solidFill>
                          <a:effectLst/>
                        </a:rPr>
                        <a:t>Adnan Menderes Üniversitesi, Uludağ Üniversitesi,</a:t>
                      </a:r>
                    </a:p>
                    <a:p>
                      <a:pPr>
                        <a:lnSpc>
                          <a:spcPct val="150000"/>
                        </a:lnSpc>
                      </a:pPr>
                      <a:r>
                        <a:rPr lang="tr-TR" sz="1400" b="0" baseline="0" dirty="0">
                          <a:solidFill>
                            <a:schemeClr val="tx1"/>
                          </a:solidFill>
                          <a:effectLst/>
                        </a:rPr>
                        <a:t>İnönü Üniversitesi,  Karadeniz Teknik Üniversitesi,</a:t>
                      </a:r>
                    </a:p>
                    <a:p>
                      <a:pPr>
                        <a:lnSpc>
                          <a:spcPct val="150000"/>
                        </a:lnSpc>
                      </a:pPr>
                      <a:r>
                        <a:rPr lang="tr-TR" sz="1400" b="0" baseline="0" dirty="0">
                          <a:solidFill>
                            <a:schemeClr val="tx1"/>
                          </a:solidFill>
                          <a:effectLst/>
                        </a:rPr>
                        <a:t>Ankara Hacı Bayram Veli Üniversitesi,  Eskişehir Teknik Üniversitesi</a:t>
                      </a:r>
                    </a:p>
                    <a:p>
                      <a:pPr>
                        <a:lnSpc>
                          <a:spcPct val="150000"/>
                        </a:lnSpc>
                      </a:pPr>
                      <a:endParaRPr lang="tr-TR" sz="1400" b="0" baseline="0" dirty="0">
                        <a:solidFill>
                          <a:schemeClr val="tx1"/>
                        </a:solidFill>
                        <a:effectLst/>
                      </a:endParaRPr>
                    </a:p>
                    <a:p>
                      <a:pPr>
                        <a:lnSpc>
                          <a:spcPct val="150000"/>
                        </a:lnSpc>
                      </a:pPr>
                      <a:endParaRPr lang="tr-TR" sz="1400" b="0" baseline="0" dirty="0">
                        <a:solidFill>
                          <a:schemeClr val="tx1"/>
                        </a:solidFill>
                        <a:effectLst/>
                      </a:endParaRPr>
                    </a:p>
                    <a:p>
                      <a:pPr>
                        <a:lnSpc>
                          <a:spcPct val="150000"/>
                        </a:lnSpc>
                      </a:pPr>
                      <a:endParaRPr lang="tr-TR" sz="1400" b="0" baseline="0" dirty="0">
                        <a:solidFill>
                          <a:schemeClr val="tx1"/>
                        </a:solidFill>
                        <a:effectLst/>
                      </a:endParaRPr>
                    </a:p>
                    <a:p>
                      <a:pPr>
                        <a:lnSpc>
                          <a:spcPct val="150000"/>
                        </a:lnSpc>
                      </a:pPr>
                      <a:r>
                        <a:rPr lang="tr-TR" sz="1400" b="0" baseline="0" dirty="0">
                          <a:solidFill>
                            <a:schemeClr val="tx1"/>
                          </a:solidFill>
                          <a:effectLst/>
                        </a:rPr>
                        <a:t> Ordu </a:t>
                      </a:r>
                      <a:r>
                        <a:rPr lang="tr-TR" sz="1400" b="0" baseline="0" dirty="0" err="1">
                          <a:solidFill>
                            <a:schemeClr val="tx1"/>
                          </a:solidFill>
                          <a:effectLst/>
                        </a:rPr>
                        <a:t>Üni</a:t>
                      </a:r>
                      <a:r>
                        <a:rPr lang="tr-TR" sz="1400" b="0" baseline="0" dirty="0">
                          <a:solidFill>
                            <a:schemeClr val="tx1"/>
                          </a:solidFill>
                          <a:effectLst/>
                        </a:rPr>
                        <a:t>., Zonguldak Bülent Ecevit </a:t>
                      </a:r>
                      <a:r>
                        <a:rPr lang="tr-TR" sz="1400" b="0" baseline="0" dirty="0" err="1">
                          <a:solidFill>
                            <a:schemeClr val="tx1"/>
                          </a:solidFill>
                          <a:effectLst/>
                        </a:rPr>
                        <a:t>Üni</a:t>
                      </a:r>
                      <a:r>
                        <a:rPr lang="tr-TR" sz="1400" b="0" baseline="0" dirty="0">
                          <a:solidFill>
                            <a:schemeClr val="tx1"/>
                          </a:solidFill>
                          <a:effectLst/>
                        </a:rPr>
                        <a:t>., Bilecik Şeyh Edebali </a:t>
                      </a:r>
                      <a:r>
                        <a:rPr lang="tr-TR" sz="1400" b="0" baseline="0" dirty="0" err="1">
                          <a:solidFill>
                            <a:schemeClr val="tx1"/>
                          </a:solidFill>
                          <a:effectLst/>
                        </a:rPr>
                        <a:t>Üni</a:t>
                      </a:r>
                      <a:r>
                        <a:rPr lang="tr-TR" sz="1400" b="0" baseline="0" dirty="0">
                          <a:solidFill>
                            <a:schemeClr val="tx1"/>
                          </a:solidFill>
                          <a:effectLst/>
                        </a:rPr>
                        <a:t>., Kilis 7 Aralık </a:t>
                      </a:r>
                      <a:r>
                        <a:rPr lang="tr-TR" sz="1400" b="0" baseline="0" dirty="0" err="1">
                          <a:solidFill>
                            <a:schemeClr val="tx1"/>
                          </a:solidFill>
                          <a:effectLst/>
                        </a:rPr>
                        <a:t>Üni</a:t>
                      </a:r>
                      <a:r>
                        <a:rPr lang="tr-TR" sz="1400" b="0" baseline="0" dirty="0">
                          <a:solidFill>
                            <a:schemeClr val="tx1"/>
                          </a:solidFill>
                          <a:effectLst/>
                        </a:rPr>
                        <a:t>., Bingöl </a:t>
                      </a:r>
                      <a:r>
                        <a:rPr lang="tr-TR" sz="1400" b="0" baseline="0" dirty="0" err="1">
                          <a:solidFill>
                            <a:schemeClr val="tx1"/>
                          </a:solidFill>
                          <a:effectLst/>
                        </a:rPr>
                        <a:t>Üni</a:t>
                      </a:r>
                      <a:r>
                        <a:rPr lang="tr-TR" sz="1400" b="0" baseline="0" dirty="0">
                          <a:solidFill>
                            <a:schemeClr val="tx1"/>
                          </a:solidFill>
                          <a:effectLst/>
                        </a:rPr>
                        <a:t>., Süleyman Demirel </a:t>
                      </a:r>
                      <a:r>
                        <a:rPr lang="tr-TR" sz="1400" b="0" baseline="0" dirty="0" err="1">
                          <a:solidFill>
                            <a:schemeClr val="tx1"/>
                          </a:solidFill>
                          <a:effectLst/>
                        </a:rPr>
                        <a:t>Üni</a:t>
                      </a:r>
                      <a:r>
                        <a:rPr lang="tr-TR" sz="1400" b="0" baseline="0" dirty="0">
                          <a:solidFill>
                            <a:schemeClr val="tx1"/>
                          </a:solidFill>
                          <a:effectLst/>
                        </a:rPr>
                        <a:t>., </a:t>
                      </a:r>
                      <a:endParaRPr lang="tr-TR" sz="1400" b="0" dirty="0">
                        <a:solidFill>
                          <a:schemeClr val="tx1"/>
                        </a:solidFill>
                        <a:effectLst/>
                      </a:endParaRPr>
                    </a:p>
                  </a:txBody>
                  <a:tcPr marL="0" marR="0" marT="0" marB="0"/>
                </a:tc>
                <a:extLst>
                  <a:ext uri="{0D108BD9-81ED-4DB2-BD59-A6C34878D82A}">
                    <a16:rowId xmlns:a16="http://schemas.microsoft.com/office/drawing/2014/main" val="4243207183"/>
                  </a:ext>
                </a:extLst>
              </a:tr>
            </a:tbl>
          </a:graphicData>
        </a:graphic>
      </p:graphicFrame>
      <p:sp>
        <p:nvSpPr>
          <p:cNvPr id="8" name="Dikdörtgen 7"/>
          <p:cNvSpPr/>
          <p:nvPr/>
        </p:nvSpPr>
        <p:spPr>
          <a:xfrm>
            <a:off x="9705236" y="3539534"/>
            <a:ext cx="1584181" cy="1708611"/>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9635359" y="5573080"/>
            <a:ext cx="1723933" cy="584775"/>
          </a:xfrm>
          <a:prstGeom prst="rect">
            <a:avLst/>
          </a:prstGeom>
          <a:noFill/>
        </p:spPr>
        <p:txBody>
          <a:bodyPr wrap="none" rtlCol="0">
            <a:spAutoFit/>
          </a:bodyPr>
          <a:lstStyle/>
          <a:p>
            <a:pPr algn="ctr"/>
            <a:r>
              <a:rPr lang="tr-TR" sz="1600" b="1" dirty="0"/>
              <a:t>Dr. </a:t>
            </a:r>
            <a:r>
              <a:rPr lang="tr-TR" sz="1600" b="1" dirty="0" err="1"/>
              <a:t>Öğr</a:t>
            </a:r>
            <a:r>
              <a:rPr lang="tr-TR" sz="1600" b="1" dirty="0"/>
              <a:t>. Üyesi</a:t>
            </a:r>
          </a:p>
          <a:p>
            <a:pPr algn="ctr"/>
            <a:r>
              <a:rPr lang="tr-TR" sz="1600" b="1" dirty="0"/>
              <a:t>Harun SELVİTOPİ</a:t>
            </a:r>
          </a:p>
        </p:txBody>
      </p:sp>
    </p:spTree>
    <p:extLst>
      <p:ext uri="{BB962C8B-B14F-4D97-AF65-F5344CB8AC3E}">
        <p14:creationId xmlns:p14="http://schemas.microsoft.com/office/powerpoint/2010/main" val="171780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177723"/>
            <a:ext cx="10018713" cy="677487"/>
          </a:xfrm>
        </p:spPr>
        <p:txBody>
          <a:bodyPr>
            <a:normAutofit fontScale="90000"/>
          </a:bodyPr>
          <a:lstStyle/>
          <a:p>
            <a:r>
              <a:rPr lang="tr-TR" dirty="0"/>
              <a:t>Yurtiçi ve Yurtdışı İmkanlar (Değişim Programları)</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8" name="Resim 7"/>
          <p:cNvPicPr>
            <a:picLocks noChangeAspect="1"/>
          </p:cNvPicPr>
          <p:nvPr/>
        </p:nvPicPr>
        <p:blipFill>
          <a:blip r:embed="rId3"/>
          <a:stretch>
            <a:fillRect/>
          </a:stretch>
        </p:blipFill>
        <p:spPr>
          <a:xfrm>
            <a:off x="2360815" y="1111365"/>
            <a:ext cx="8033397" cy="4911787"/>
          </a:xfrm>
          <a:prstGeom prst="rect">
            <a:avLst/>
          </a:prstGeom>
        </p:spPr>
      </p:pic>
      <p:sp>
        <p:nvSpPr>
          <p:cNvPr id="6" name="Dikdörtgen 5"/>
          <p:cNvSpPr/>
          <p:nvPr/>
        </p:nvSpPr>
        <p:spPr>
          <a:xfrm>
            <a:off x="3724103" y="2442425"/>
            <a:ext cx="1512916" cy="31118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ağ Ok 6"/>
          <p:cNvSpPr/>
          <p:nvPr/>
        </p:nvSpPr>
        <p:spPr>
          <a:xfrm rot="1185615">
            <a:off x="2966340" y="2306716"/>
            <a:ext cx="758787" cy="271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791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177723"/>
            <a:ext cx="10018713" cy="677487"/>
          </a:xfrm>
        </p:spPr>
        <p:txBody>
          <a:bodyPr>
            <a:normAutofit fontScale="90000"/>
          </a:bodyPr>
          <a:lstStyle/>
          <a:p>
            <a:r>
              <a:rPr lang="tr-TR" dirty="0"/>
              <a:t>Üniversite Kulüpleri</a:t>
            </a:r>
          </a:p>
        </p:txBody>
      </p:sp>
      <p:sp>
        <p:nvSpPr>
          <p:cNvPr id="3" name="İçerik Yer Tutucusu 2"/>
          <p:cNvSpPr>
            <a:spLocks noGrp="1"/>
          </p:cNvSpPr>
          <p:nvPr>
            <p:ph idx="1"/>
          </p:nvPr>
        </p:nvSpPr>
        <p:spPr>
          <a:xfrm>
            <a:off x="1594124" y="1003300"/>
            <a:ext cx="4675422" cy="5360632"/>
          </a:xfrm>
        </p:spPr>
        <p:txBody>
          <a:bodyPr>
            <a:normAutofit fontScale="40000" lnSpcReduction="20000"/>
          </a:bodyPr>
          <a:lstStyle/>
          <a:p>
            <a:r>
              <a:rPr lang="tr-TR" sz="4000" dirty="0" err="1"/>
              <a:t>Çevre,Doğa</a:t>
            </a:r>
            <a:r>
              <a:rPr lang="tr-TR" sz="4000" dirty="0"/>
              <a:t> ve Gezi Kulübü</a:t>
            </a:r>
          </a:p>
          <a:p>
            <a:r>
              <a:rPr lang="tr-TR" sz="4000" dirty="0"/>
              <a:t>Düşünce ve Felsefe Kulübü</a:t>
            </a:r>
          </a:p>
          <a:p>
            <a:r>
              <a:rPr lang="tr-TR" sz="4000" dirty="0"/>
              <a:t>Edebiyat Fakültesi Oku-Yorum Gelişim Kulübü</a:t>
            </a:r>
          </a:p>
          <a:p>
            <a:r>
              <a:rPr lang="tr-TR" sz="4000" dirty="0"/>
              <a:t>Edebiyat Fakültesi Türkoloji Kulübü</a:t>
            </a:r>
          </a:p>
          <a:p>
            <a:r>
              <a:rPr lang="tr-TR" sz="4000" dirty="0"/>
              <a:t>ERASMUS Kulübü</a:t>
            </a:r>
          </a:p>
          <a:p>
            <a:r>
              <a:rPr lang="tr-TR" sz="4000" dirty="0"/>
              <a:t>Etkin Genç Girişimciler Kulübü</a:t>
            </a:r>
          </a:p>
          <a:p>
            <a:r>
              <a:rPr lang="tr-TR" sz="4000" dirty="0"/>
              <a:t>ETÜ Gençlik </a:t>
            </a:r>
            <a:r>
              <a:rPr lang="tr-TR" sz="4000" dirty="0" err="1"/>
              <a:t>Kulubü</a:t>
            </a:r>
            <a:endParaRPr lang="tr-TR" sz="4000" dirty="0"/>
          </a:p>
          <a:p>
            <a:r>
              <a:rPr lang="tr-TR" sz="4000" b="1" dirty="0"/>
              <a:t>Fen Fakültesi </a:t>
            </a:r>
            <a:r>
              <a:rPr lang="tr-TR" sz="4000" b="1" dirty="0" err="1"/>
              <a:t>Genaktüel</a:t>
            </a:r>
            <a:r>
              <a:rPr lang="tr-TR" sz="4000" b="1" dirty="0"/>
              <a:t> Kulübü</a:t>
            </a:r>
          </a:p>
          <a:p>
            <a:r>
              <a:rPr lang="tr-TR" sz="4000" dirty="0"/>
              <a:t>Havacılık </a:t>
            </a:r>
            <a:r>
              <a:rPr lang="tr-TR" sz="4000" dirty="0" err="1"/>
              <a:t>Kulubü</a:t>
            </a:r>
            <a:r>
              <a:rPr lang="tr-TR" sz="4000" dirty="0"/>
              <a:t> (ETÜHAVK)</a:t>
            </a:r>
          </a:p>
          <a:p>
            <a:r>
              <a:rPr lang="tr-TR" sz="4000" dirty="0"/>
              <a:t>IAESTE Kulübü</a:t>
            </a:r>
          </a:p>
          <a:p>
            <a:r>
              <a:rPr lang="tr-TR" sz="4000" dirty="0"/>
              <a:t>Kış Sporları Kulübü</a:t>
            </a:r>
          </a:p>
          <a:p>
            <a:r>
              <a:rPr lang="tr-TR" sz="4000" dirty="0"/>
              <a:t>Müh.ve </a:t>
            </a:r>
            <a:r>
              <a:rPr lang="tr-TR" sz="4000" dirty="0" err="1"/>
              <a:t>Mim.Fakültesi</a:t>
            </a:r>
            <a:r>
              <a:rPr lang="tr-TR" sz="4000" dirty="0"/>
              <a:t> İnşaat Mühendisleri Kulübü</a:t>
            </a:r>
          </a:p>
          <a:p>
            <a:r>
              <a:rPr lang="tr-TR" sz="4000" dirty="0"/>
              <a:t>Satranç Kulübü</a:t>
            </a:r>
          </a:p>
          <a:p>
            <a:r>
              <a:rPr lang="tr-TR" sz="4000" dirty="0"/>
              <a:t>Tarih </a:t>
            </a:r>
            <a:r>
              <a:rPr lang="tr-TR" sz="4000" dirty="0" err="1"/>
              <a:t>Kulubü</a:t>
            </a:r>
            <a:endParaRPr lang="tr-TR" sz="4000" dirty="0"/>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Tree>
    <p:extLst>
      <p:ext uri="{BB962C8B-B14F-4D97-AF65-F5344CB8AC3E}">
        <p14:creationId xmlns:p14="http://schemas.microsoft.com/office/powerpoint/2010/main" val="265543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271" y="864800"/>
            <a:ext cx="4557710" cy="3017373"/>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60" y="2451477"/>
            <a:ext cx="4322102" cy="2861392"/>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981" y="2451477"/>
            <a:ext cx="3801650" cy="2673691"/>
          </a:xfrm>
          <a:prstGeom prst="rect">
            <a:avLst/>
          </a:prstGeom>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762" y="4208572"/>
            <a:ext cx="4001933" cy="2649428"/>
          </a:xfrm>
          <a:prstGeom prst="rect">
            <a:avLst/>
          </a:prstGeom>
        </p:spPr>
      </p:pic>
      <p:sp>
        <p:nvSpPr>
          <p:cNvPr id="8" name="Dikdörtgen 7"/>
          <p:cNvSpPr/>
          <p:nvPr/>
        </p:nvSpPr>
        <p:spPr>
          <a:xfrm>
            <a:off x="3611982" y="-58530"/>
            <a:ext cx="4948791" cy="923330"/>
          </a:xfrm>
          <a:prstGeom prst="rect">
            <a:avLst/>
          </a:prstGeom>
          <a:noFill/>
        </p:spPr>
        <p:txBody>
          <a:bodyPr wrap="none" lIns="91440" tIns="45720" rIns="91440" bIns="45720">
            <a:spAutoFit/>
          </a:bodyPr>
          <a:lstStyle/>
          <a:p>
            <a:pPr algn="ctr"/>
            <a:r>
              <a:rPr lang="tr-TR" sz="5400" b="1" cap="none" spc="0" dirty="0">
                <a:ln w="0"/>
                <a:solidFill>
                  <a:schemeClr val="accent1"/>
                </a:solidFill>
                <a:effectLst>
                  <a:outerShdw blurRad="38100" dist="25400" dir="5400000" algn="ctr" rotWithShape="0">
                    <a:srgbClr val="6E747A">
                      <a:alpha val="43000"/>
                    </a:srgbClr>
                  </a:outerShdw>
                </a:effectLst>
              </a:rPr>
              <a:t>Spor Etkinlikleri</a:t>
            </a:r>
          </a:p>
        </p:txBody>
      </p:sp>
    </p:spTree>
    <p:extLst>
      <p:ext uri="{BB962C8B-B14F-4D97-AF65-F5344CB8AC3E}">
        <p14:creationId xmlns:p14="http://schemas.microsoft.com/office/powerpoint/2010/main" val="7072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402" y="1030950"/>
            <a:ext cx="4046907" cy="2679203"/>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8762" y="3869267"/>
            <a:ext cx="4418033" cy="2924901"/>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8303" y="4104318"/>
            <a:ext cx="4159408" cy="2753682"/>
          </a:xfrm>
          <a:prstGeom prst="rect">
            <a:avLst/>
          </a:prstGeom>
        </p:spPr>
      </p:pic>
      <p:pic>
        <p:nvPicPr>
          <p:cNvPr id="11" name="Resi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4037" y="1854200"/>
            <a:ext cx="3747963" cy="2715451"/>
          </a:xfrm>
          <a:prstGeom prst="rect">
            <a:avLst/>
          </a:prstGeom>
        </p:spPr>
      </p:pic>
      <p:pic>
        <p:nvPicPr>
          <p:cNvPr id="5" name="İçerik Yer Tutucusu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2389" y="1703684"/>
            <a:ext cx="4329013" cy="2865967"/>
          </a:xfrm>
          <a:prstGeom prst="rect">
            <a:avLst/>
          </a:prstGeom>
        </p:spPr>
      </p:pic>
      <p:sp>
        <p:nvSpPr>
          <p:cNvPr id="12" name="Dikdörtgen 11"/>
          <p:cNvSpPr/>
          <p:nvPr/>
        </p:nvSpPr>
        <p:spPr>
          <a:xfrm>
            <a:off x="3611982" y="-58530"/>
            <a:ext cx="4948791" cy="923330"/>
          </a:xfrm>
          <a:prstGeom prst="rect">
            <a:avLst/>
          </a:prstGeom>
          <a:noFill/>
        </p:spPr>
        <p:txBody>
          <a:bodyPr wrap="none" lIns="91440" tIns="45720" rIns="91440" bIns="45720">
            <a:spAutoFit/>
          </a:bodyPr>
          <a:lstStyle/>
          <a:p>
            <a:pPr algn="ctr"/>
            <a:r>
              <a:rPr lang="tr-TR" sz="5400" b="1" cap="none" spc="0" dirty="0">
                <a:ln w="0"/>
                <a:solidFill>
                  <a:schemeClr val="accent1"/>
                </a:solidFill>
                <a:effectLst>
                  <a:outerShdw blurRad="38100" dist="25400" dir="5400000" algn="ctr" rotWithShape="0">
                    <a:srgbClr val="6E747A">
                      <a:alpha val="43000"/>
                    </a:srgbClr>
                  </a:outerShdw>
                </a:effectLst>
              </a:rPr>
              <a:t>Spor Etkinlikleri</a:t>
            </a:r>
          </a:p>
        </p:txBody>
      </p:sp>
    </p:spTree>
    <p:extLst>
      <p:ext uri="{BB962C8B-B14F-4D97-AF65-F5344CB8AC3E}">
        <p14:creationId xmlns:p14="http://schemas.microsoft.com/office/powerpoint/2010/main" val="9528754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52" y="1288133"/>
            <a:ext cx="2220924" cy="3280911"/>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676" y="820289"/>
            <a:ext cx="4175233" cy="2764159"/>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939" y="3903228"/>
            <a:ext cx="3523401" cy="2332622"/>
          </a:xfrm>
          <a:prstGeom prst="rect">
            <a:avLst/>
          </a:prstGeom>
        </p:spPr>
      </p:pic>
      <p:pic>
        <p:nvPicPr>
          <p:cNvPr id="7" name="Resim 6"/>
          <p:cNvPicPr>
            <a:picLocks noChangeAspect="1"/>
          </p:cNvPicPr>
          <p:nvPr/>
        </p:nvPicPr>
        <p:blipFill>
          <a:blip r:embed="rId6"/>
          <a:stretch>
            <a:fillRect/>
          </a:stretch>
        </p:blipFill>
        <p:spPr>
          <a:xfrm>
            <a:off x="5809379" y="3888929"/>
            <a:ext cx="4484751" cy="2969071"/>
          </a:xfrm>
          <a:prstGeom prst="rect">
            <a:avLst/>
          </a:prstGeom>
        </p:spPr>
      </p:pic>
      <p:pic>
        <p:nvPicPr>
          <p:cNvPr id="8" name="Resim 7"/>
          <p:cNvPicPr>
            <a:picLocks noChangeAspect="1"/>
          </p:cNvPicPr>
          <p:nvPr/>
        </p:nvPicPr>
        <p:blipFill>
          <a:blip r:embed="rId7"/>
          <a:stretch>
            <a:fillRect/>
          </a:stretch>
        </p:blipFill>
        <p:spPr>
          <a:xfrm>
            <a:off x="7336610" y="1003300"/>
            <a:ext cx="4166413" cy="2758319"/>
          </a:xfrm>
          <a:prstGeom prst="rect">
            <a:avLst/>
          </a:prstGeom>
        </p:spPr>
      </p:pic>
      <p:sp>
        <p:nvSpPr>
          <p:cNvPr id="9" name="Dikdörtgen 8"/>
          <p:cNvSpPr/>
          <p:nvPr/>
        </p:nvSpPr>
        <p:spPr>
          <a:xfrm>
            <a:off x="3448544" y="-103041"/>
            <a:ext cx="544892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5400" b="1" dirty="0">
                <a:ln/>
                <a:solidFill>
                  <a:schemeClr val="accent4"/>
                </a:solidFill>
              </a:rPr>
              <a:t>Sosyal Etkinlikler</a:t>
            </a:r>
          </a:p>
        </p:txBody>
      </p:sp>
    </p:spTree>
    <p:extLst>
      <p:ext uri="{BB962C8B-B14F-4D97-AF65-F5344CB8AC3E}">
        <p14:creationId xmlns:p14="http://schemas.microsoft.com/office/powerpoint/2010/main" val="142544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29634"/>
            <a:ext cx="10018713" cy="850668"/>
          </a:xfrm>
        </p:spPr>
        <p:txBody>
          <a:bodyPr/>
          <a:lstStyle/>
          <a:p>
            <a:r>
              <a:rPr lang="tr-TR" dirty="0"/>
              <a:t>Fen Fakültesi Etkinlikleri</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5" name="Resim 4"/>
          <p:cNvPicPr>
            <a:picLocks noChangeAspect="1"/>
          </p:cNvPicPr>
          <p:nvPr/>
        </p:nvPicPr>
        <p:blipFill>
          <a:blip r:embed="rId3"/>
          <a:stretch>
            <a:fillRect/>
          </a:stretch>
        </p:blipFill>
        <p:spPr>
          <a:xfrm>
            <a:off x="7391308" y="3296090"/>
            <a:ext cx="4478739" cy="2239370"/>
          </a:xfrm>
          <a:prstGeom prst="rect">
            <a:avLst/>
          </a:prstGeom>
        </p:spPr>
      </p:pic>
      <p:pic>
        <p:nvPicPr>
          <p:cNvPr id="6" name="İçerik Yer Tutucusu 5"/>
          <p:cNvPicPr>
            <a:picLocks noGrp="1" noChangeAspect="1"/>
          </p:cNvPicPr>
          <p:nvPr>
            <p:ph idx="1"/>
          </p:nvPr>
        </p:nvPicPr>
        <p:blipFill>
          <a:blip r:embed="rId4"/>
          <a:stretch>
            <a:fillRect/>
          </a:stretch>
        </p:blipFill>
        <p:spPr>
          <a:xfrm>
            <a:off x="3892039" y="4468909"/>
            <a:ext cx="4344123" cy="2172062"/>
          </a:xfrm>
          <a:prstGeom prst="rect">
            <a:avLst/>
          </a:prstGeom>
        </p:spPr>
      </p:pic>
      <p:sp>
        <p:nvSpPr>
          <p:cNvPr id="7" name="Metin kutusu 6"/>
          <p:cNvSpPr txBox="1"/>
          <p:nvPr/>
        </p:nvSpPr>
        <p:spPr>
          <a:xfrm>
            <a:off x="3356653" y="800096"/>
            <a:ext cx="6274025" cy="461665"/>
          </a:xfrm>
          <a:prstGeom prst="rect">
            <a:avLst/>
          </a:prstGeom>
          <a:noFill/>
        </p:spPr>
        <p:txBody>
          <a:bodyPr wrap="none" rtlCol="0">
            <a:spAutoFit/>
          </a:bodyPr>
          <a:lstStyle/>
          <a:p>
            <a:r>
              <a:rPr lang="tr-TR" sz="2400" b="1" dirty="0"/>
              <a:t>Nobelyum Bilim Kongresi – </a:t>
            </a:r>
            <a:r>
              <a:rPr lang="tr-TR" sz="2400" b="1" dirty="0" err="1"/>
              <a:t>Genaktüel</a:t>
            </a:r>
            <a:r>
              <a:rPr lang="tr-TR" sz="2400" b="1" dirty="0"/>
              <a:t> Kulübü </a:t>
            </a:r>
          </a:p>
        </p:txBody>
      </p:sp>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290" y="1395648"/>
            <a:ext cx="2697084" cy="1798056"/>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088" y="1971634"/>
            <a:ext cx="6086577" cy="2444141"/>
          </a:xfrm>
          <a:prstGeom prst="rect">
            <a:avLst/>
          </a:prstGeom>
        </p:spPr>
      </p:pic>
    </p:spTree>
    <p:extLst>
      <p:ext uri="{BB962C8B-B14F-4D97-AF65-F5344CB8AC3E}">
        <p14:creationId xmlns:p14="http://schemas.microsoft.com/office/powerpoint/2010/main" val="152997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2500" y="140316"/>
            <a:ext cx="10018713" cy="752302"/>
          </a:xfrm>
        </p:spPr>
        <p:txBody>
          <a:bodyPr/>
          <a:lstStyle/>
          <a:p>
            <a:r>
              <a:rPr lang="tr-TR" dirty="0"/>
              <a:t>Fen Fakültesi Etkinlikleri</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9149" y="1003300"/>
            <a:ext cx="3805375" cy="5379271"/>
          </a:xfr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6" name="Metin kutusu 5"/>
          <p:cNvSpPr txBox="1"/>
          <p:nvPr/>
        </p:nvSpPr>
        <p:spPr>
          <a:xfrm>
            <a:off x="6273800" y="2328333"/>
            <a:ext cx="5688216" cy="1384995"/>
          </a:xfrm>
          <a:prstGeom prst="rect">
            <a:avLst/>
          </a:prstGeom>
          <a:noFill/>
        </p:spPr>
        <p:txBody>
          <a:bodyPr wrap="square" rtlCol="0">
            <a:spAutoFit/>
          </a:bodyPr>
          <a:lstStyle/>
          <a:p>
            <a:r>
              <a:rPr lang="tr-TR" sz="2800" dirty="0"/>
              <a:t>Gen İzi Dergisi</a:t>
            </a:r>
          </a:p>
          <a:p>
            <a:r>
              <a:rPr lang="tr-TR" sz="2800" dirty="0"/>
              <a:t> - </a:t>
            </a:r>
            <a:r>
              <a:rPr lang="tr-TR" sz="2800" dirty="0" err="1"/>
              <a:t>Genaktüel</a:t>
            </a:r>
            <a:r>
              <a:rPr lang="tr-TR" sz="2800" dirty="0"/>
              <a:t> Kulübü tarafından </a:t>
            </a:r>
          </a:p>
          <a:p>
            <a:r>
              <a:rPr lang="tr-TR" sz="2800" dirty="0"/>
              <a:t>   Mayıs 2019’da ilk sayısı çıkarılmıştır.</a:t>
            </a:r>
          </a:p>
        </p:txBody>
      </p:sp>
    </p:spTree>
    <p:extLst>
      <p:ext uri="{BB962C8B-B14F-4D97-AF65-F5344CB8AC3E}">
        <p14:creationId xmlns:p14="http://schemas.microsoft.com/office/powerpoint/2010/main" val="21780822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46461" y="320041"/>
            <a:ext cx="7254740" cy="502920"/>
          </a:xfrm>
        </p:spPr>
        <p:txBody>
          <a:bodyPr>
            <a:normAutofit fontScale="90000"/>
          </a:bodyPr>
          <a:lstStyle/>
          <a:p>
            <a:r>
              <a:rPr lang="tr-TR" dirty="0"/>
              <a:t>Matematik Olimpiyatı</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9902" y="1186455"/>
            <a:ext cx="3127126" cy="2188988"/>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013" y="4022053"/>
            <a:ext cx="3771150" cy="2509375"/>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596" y="1186455"/>
            <a:ext cx="3977204" cy="2646485"/>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2704" y="3738937"/>
            <a:ext cx="3668546" cy="2441100"/>
          </a:xfrm>
          <a:prstGeom prst="rect">
            <a:avLst/>
          </a:prstGeom>
        </p:spPr>
      </p:pic>
    </p:spTree>
    <p:extLst>
      <p:ext uri="{BB962C8B-B14F-4D97-AF65-F5344CB8AC3E}">
        <p14:creationId xmlns:p14="http://schemas.microsoft.com/office/powerpoint/2010/main" val="2138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ppt_w</p:attrName>
                                        </p:attrNameLst>
                                      </p:cBhvr>
                                      <p:tavLst>
                                        <p:tav tm="0" fmla="#ppt_w*sin(2.5*pi*$)">
                                          <p:val>
                                            <p:fltVal val="0"/>
                                          </p:val>
                                        </p:tav>
                                        <p:tav tm="100000">
                                          <p:val>
                                            <p:fltVal val="1"/>
                                          </p:val>
                                        </p:tav>
                                      </p:tavLst>
                                    </p:anim>
                                    <p:anim calcmode="lin" valueType="num">
                                      <p:cBhvr>
                                        <p:cTn id="2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İçerik Yer Tutucusu 2"/>
          <p:cNvSpPr>
            <a:spLocks noGrp="1"/>
          </p:cNvSpPr>
          <p:nvPr>
            <p:ph idx="1"/>
          </p:nvPr>
        </p:nvSpPr>
        <p:spPr>
          <a:xfrm>
            <a:off x="6997566" y="606392"/>
            <a:ext cx="5068503" cy="2953996"/>
          </a:xfrm>
        </p:spPr>
        <p:txBody>
          <a:bodyPr>
            <a:normAutofit/>
          </a:bodyPr>
          <a:lstStyle/>
          <a:p>
            <a:r>
              <a:rPr lang="tr-TR" sz="2000" dirty="0">
                <a:solidFill>
                  <a:schemeClr val="bg1"/>
                </a:solidFill>
              </a:rPr>
              <a:t>Erzurum Teknik Üniversitesi 2010 yılında Erzurum’da ikinci devlet üniversitesi olarak kurulmuştur.</a:t>
            </a:r>
          </a:p>
          <a:p>
            <a:r>
              <a:rPr lang="tr-TR" sz="2000" dirty="0">
                <a:solidFill>
                  <a:schemeClr val="bg1"/>
                </a:solidFill>
              </a:rPr>
              <a:t>İlk öğrencilerini 2012-2013 eğitim yılında almış olup ilk mezunlarını 2015-2016 eğitim yılında vermiştir.</a:t>
            </a:r>
          </a:p>
          <a:p>
            <a:endParaRPr lang="tr-TR" dirty="0"/>
          </a:p>
        </p:txBody>
      </p:sp>
      <p:sp>
        <p:nvSpPr>
          <p:cNvPr id="2" name="Unvan 1"/>
          <p:cNvSpPr>
            <a:spLocks noGrp="1"/>
          </p:cNvSpPr>
          <p:nvPr>
            <p:ph type="title"/>
          </p:nvPr>
        </p:nvSpPr>
        <p:spPr>
          <a:xfrm>
            <a:off x="7721562" y="0"/>
            <a:ext cx="5081511" cy="948267"/>
          </a:xfrm>
        </p:spPr>
        <p:txBody>
          <a:bodyPr/>
          <a:lstStyle/>
          <a:p>
            <a:pPr algn="l"/>
            <a:r>
              <a:rPr lang="tr-TR" b="1" dirty="0"/>
              <a:t>Üniversitemiz</a:t>
            </a:r>
          </a:p>
        </p:txBody>
      </p:sp>
      <p:sp>
        <p:nvSpPr>
          <p:cNvPr id="7" name="Dikdörtgen 6">
            <a:hlinkClick r:id="rId3"/>
          </p:cNvPr>
          <p:cNvSpPr/>
          <p:nvPr/>
        </p:nvSpPr>
        <p:spPr>
          <a:xfrm>
            <a:off x="10552359" y="6231271"/>
            <a:ext cx="1296785" cy="358096"/>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Tanıtım</a:t>
            </a:r>
          </a:p>
        </p:txBody>
      </p:sp>
    </p:spTree>
    <p:extLst>
      <p:ext uri="{BB962C8B-B14F-4D97-AF65-F5344CB8AC3E}">
        <p14:creationId xmlns:p14="http://schemas.microsoft.com/office/powerpoint/2010/main" val="81823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45810" y="306978"/>
            <a:ext cx="8495712" cy="633549"/>
          </a:xfrm>
        </p:spPr>
        <p:txBody>
          <a:bodyPr>
            <a:normAutofit fontScale="90000"/>
          </a:bodyPr>
          <a:lstStyle/>
          <a:p>
            <a:r>
              <a:rPr lang="tr-TR" dirty="0"/>
              <a:t>Matematik Bölümü Söyleşi Günleri</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657" y="1331868"/>
            <a:ext cx="3640932" cy="5089612"/>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230" y="1955365"/>
            <a:ext cx="5894781" cy="3318670"/>
          </a:xfrm>
          <a:prstGeom prst="rect">
            <a:avLst/>
          </a:prstGeom>
        </p:spPr>
      </p:pic>
    </p:spTree>
    <p:extLst>
      <p:ext uri="{BB962C8B-B14F-4D97-AF65-F5344CB8AC3E}">
        <p14:creationId xmlns:p14="http://schemas.microsoft.com/office/powerpoint/2010/main" val="1206087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11774" y="476795"/>
            <a:ext cx="7751129" cy="698863"/>
          </a:xfrm>
        </p:spPr>
        <p:txBody>
          <a:bodyPr>
            <a:normAutofit fontScale="90000"/>
          </a:bodyPr>
          <a:lstStyle/>
          <a:p>
            <a:r>
              <a:rPr lang="tr-TR" dirty="0"/>
              <a:t>Matematiğin Gözünden </a:t>
            </a:r>
            <a:r>
              <a:rPr lang="tr-TR" dirty="0" err="1"/>
              <a:t>Imaginary</a:t>
            </a:r>
            <a:endParaRPr lang="tr-TR" dirty="0"/>
          </a:p>
        </p:txBody>
      </p:sp>
      <p:pic>
        <p:nvPicPr>
          <p:cNvPr id="1026" name="Picture 2" descr="https://erzurum.edu.tr/Content/menu_image/c1ab3081-b016-4ec5-8eb2-f3643c76f9f4.jpg?w=850&amp;h=550&amp;mode=cro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3964" y="1376975"/>
            <a:ext cx="609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rzurum.edu.tr/Content/menu_image/46d283b0-73ff-412c-bc20-6ba67dd15c44.jpg?w=850&amp;h=550&amp;mode=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928" y="9608682"/>
            <a:ext cx="6096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rzurum.edu.tr/Content/menu_image/9c35f613-6038-4c43-ab7d-7cd3b0e88557.jpg?w=850&amp;h=550&amp;mode=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729" y="3520302"/>
            <a:ext cx="6096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618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randombar(horizont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randombar(horizont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rzurum.edu.tr/Content/menu_image/46d283b0-73ff-412c-bc20-6ba67dd15c44.jpg?w=850&amp;h=550&amp;mode=cro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9748" y="366849"/>
            <a:ext cx="609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rzurum.edu.tr/Content/menu_image/5fb1c194-d91f-4f42-8fd7-cbf5ead4f1a9.jpg?w=850&amp;h=550&amp;mode=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661" y="3000828"/>
            <a:ext cx="5413873" cy="350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97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7833" y="323730"/>
            <a:ext cx="2805446" cy="3931721"/>
          </a:xfr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386" y="3894978"/>
            <a:ext cx="3689674" cy="2459182"/>
          </a:xfrm>
          <a:prstGeom prst="rect">
            <a:avLst/>
          </a:prstGeom>
        </p:spPr>
      </p:pic>
      <p:pic>
        <p:nvPicPr>
          <p:cNvPr id="9" name="Resim 8"/>
          <p:cNvPicPr>
            <a:picLocks noChangeAspect="1"/>
          </p:cNvPicPr>
          <p:nvPr/>
        </p:nvPicPr>
        <p:blipFill>
          <a:blip r:embed="rId5"/>
          <a:stretch>
            <a:fillRect/>
          </a:stretch>
        </p:blipFill>
        <p:spPr>
          <a:xfrm>
            <a:off x="8529982" y="1003300"/>
            <a:ext cx="3550556" cy="2038283"/>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7382" y="4727882"/>
            <a:ext cx="3195958" cy="2130118"/>
          </a:xfrm>
          <a:prstGeom prst="rect">
            <a:avLst/>
          </a:prstGeom>
        </p:spPr>
      </p:pic>
      <p:pic>
        <p:nvPicPr>
          <p:cNvPr id="10" name="Resi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180" y="1383523"/>
            <a:ext cx="2170895" cy="3256343"/>
          </a:xfrm>
          <a:prstGeom prst="rect">
            <a:avLst/>
          </a:prstGeom>
        </p:spPr>
      </p:pic>
      <p:pic>
        <p:nvPicPr>
          <p:cNvPr id="11" name="Resi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9938" y="900274"/>
            <a:ext cx="3972025" cy="2643879"/>
          </a:xfrm>
          <a:prstGeom prst="rect">
            <a:avLst/>
          </a:prstGeom>
        </p:spPr>
      </p:pic>
      <p:pic>
        <p:nvPicPr>
          <p:cNvPr id="12" name="Resim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3985" y="3687303"/>
            <a:ext cx="2064500" cy="3096750"/>
          </a:xfrm>
          <a:prstGeom prst="rect">
            <a:avLst/>
          </a:prstGeom>
        </p:spPr>
      </p:pic>
      <p:pic>
        <p:nvPicPr>
          <p:cNvPr id="13" name="Resim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37" y="3775319"/>
            <a:ext cx="3810251" cy="1905126"/>
          </a:xfrm>
          <a:prstGeom prst="rect">
            <a:avLst/>
          </a:prstGeom>
        </p:spPr>
      </p:pic>
      <p:sp>
        <p:nvSpPr>
          <p:cNvPr id="14" name="Dikdörtgen 13"/>
          <p:cNvSpPr/>
          <p:nvPr/>
        </p:nvSpPr>
        <p:spPr>
          <a:xfrm>
            <a:off x="4354780" y="-9625"/>
            <a:ext cx="3886706" cy="923330"/>
          </a:xfrm>
          <a:prstGeom prst="rect">
            <a:avLst/>
          </a:prstGeom>
          <a:noFill/>
        </p:spPr>
        <p:txBody>
          <a:bodyPr wrap="none" lIns="91440" tIns="45720" rIns="91440" bIns="45720">
            <a:spAutoFit/>
          </a:bodyPr>
          <a:lstStyle/>
          <a:p>
            <a:pPr algn="ctr"/>
            <a:r>
              <a:rPr lang="tr-TR" sz="5400" b="1" dirty="0">
                <a:ln w="22225">
                  <a:solidFill>
                    <a:schemeClr val="accent2"/>
                  </a:solidFill>
                  <a:prstDash val="solid"/>
                </a:ln>
                <a:solidFill>
                  <a:schemeClr val="accent2">
                    <a:lumMod val="40000"/>
                    <a:lumOff val="60000"/>
                  </a:schemeClr>
                </a:solidFill>
              </a:rPr>
              <a:t>Bilim Şenliği</a:t>
            </a:r>
          </a:p>
        </p:txBody>
      </p:sp>
    </p:spTree>
    <p:extLst>
      <p:ext uri="{BB962C8B-B14F-4D97-AF65-F5344CB8AC3E}">
        <p14:creationId xmlns:p14="http://schemas.microsoft.com/office/powerpoint/2010/main" val="25416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0-#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18798" y="111221"/>
            <a:ext cx="10018713" cy="810491"/>
          </a:xfrm>
        </p:spPr>
        <p:txBody>
          <a:bodyPr/>
          <a:lstStyle/>
          <a:p>
            <a:r>
              <a:rPr lang="tr-TR" dirty="0"/>
              <a:t>ULAŞIM</a:t>
            </a:r>
          </a:p>
        </p:txBody>
      </p:sp>
      <p:sp>
        <p:nvSpPr>
          <p:cNvPr id="3" name="İçerik Yer Tutucusu 2"/>
          <p:cNvSpPr>
            <a:spLocks noGrp="1"/>
          </p:cNvSpPr>
          <p:nvPr>
            <p:ph idx="1"/>
          </p:nvPr>
        </p:nvSpPr>
        <p:spPr>
          <a:xfrm>
            <a:off x="1562793" y="1097282"/>
            <a:ext cx="10121683" cy="3616036"/>
          </a:xfrm>
        </p:spPr>
        <p:txBody>
          <a:bodyPr>
            <a:normAutofit/>
          </a:bodyPr>
          <a:lstStyle/>
          <a:p>
            <a:pPr marL="0" indent="0">
              <a:buNone/>
            </a:pPr>
            <a:r>
              <a:rPr lang="tr-TR" sz="1800" dirty="0"/>
              <a:t>Otobüs Hatları</a:t>
            </a:r>
          </a:p>
          <a:p>
            <a:r>
              <a:rPr lang="tr-TR" sz="1800" b="1" dirty="0"/>
              <a:t>B2/A  </a:t>
            </a:r>
            <a:r>
              <a:rPr lang="tr-TR" sz="1800" dirty="0"/>
              <a:t>   (</a:t>
            </a:r>
            <a:r>
              <a:rPr lang="tr-TR" sz="1800" dirty="0" err="1"/>
              <a:t>Dadaşkent</a:t>
            </a:r>
            <a:r>
              <a:rPr lang="tr-TR" sz="1800" dirty="0"/>
              <a:t>)</a:t>
            </a:r>
          </a:p>
          <a:p>
            <a:r>
              <a:rPr lang="tr-TR" sz="1800" b="1" dirty="0"/>
              <a:t>G4        </a:t>
            </a:r>
            <a:r>
              <a:rPr lang="tr-TR" sz="1800" dirty="0"/>
              <a:t> (</a:t>
            </a:r>
            <a:r>
              <a:rPr lang="tr-TR" sz="1800" u="sng" dirty="0"/>
              <a:t>Paylaşım Yurtları</a:t>
            </a:r>
            <a:r>
              <a:rPr lang="tr-TR" sz="1800" dirty="0"/>
              <a:t>, Atatürk Üniversitesi, </a:t>
            </a:r>
            <a:r>
              <a:rPr lang="tr-TR" sz="1800" u="sng" dirty="0"/>
              <a:t>Ata. </a:t>
            </a:r>
            <a:r>
              <a:rPr lang="tr-TR" sz="1800" u="sng" dirty="0" err="1"/>
              <a:t>Üni</a:t>
            </a:r>
            <a:r>
              <a:rPr lang="tr-TR" sz="1800" u="sng" dirty="0"/>
              <a:t>. Yurtları</a:t>
            </a:r>
            <a:r>
              <a:rPr lang="tr-TR" sz="1800" dirty="0"/>
              <a:t>, </a:t>
            </a:r>
            <a:r>
              <a:rPr lang="tr-TR" sz="1800" u="sng" dirty="0"/>
              <a:t>Bölge Eğitim ve Araştırma Hastanesi</a:t>
            </a:r>
            <a:r>
              <a:rPr lang="tr-TR" sz="1800" dirty="0"/>
              <a:t>)</a:t>
            </a:r>
          </a:p>
          <a:p>
            <a:r>
              <a:rPr lang="tr-TR" sz="1800" b="1" dirty="0"/>
              <a:t>G4/A</a:t>
            </a:r>
            <a:r>
              <a:rPr lang="tr-TR" sz="1800" dirty="0"/>
              <a:t>     (Atatürk Üniversitesi, </a:t>
            </a:r>
            <a:r>
              <a:rPr lang="tr-TR" sz="1800" u="sng" dirty="0"/>
              <a:t>Bölge Eğitim ve Araştırma Hastanesi, </a:t>
            </a:r>
            <a:r>
              <a:rPr lang="tr-TR" sz="1800" u="sng" dirty="0" err="1"/>
              <a:t>A.Gazi</a:t>
            </a:r>
            <a:r>
              <a:rPr lang="tr-TR" sz="1800" u="sng" dirty="0"/>
              <a:t> Yurtları</a:t>
            </a:r>
            <a:r>
              <a:rPr lang="tr-TR" sz="1800" dirty="0"/>
              <a:t>, Yenişehir,    </a:t>
            </a:r>
            <a:r>
              <a:rPr lang="tr-TR" sz="1800" dirty="0" err="1"/>
              <a:t>Kayakyolu</a:t>
            </a:r>
            <a:r>
              <a:rPr lang="tr-TR" sz="1800" dirty="0"/>
              <a:t>)</a:t>
            </a:r>
          </a:p>
          <a:p>
            <a:r>
              <a:rPr lang="tr-TR" sz="1800" b="1" dirty="0"/>
              <a:t>G7/A     </a:t>
            </a:r>
            <a:r>
              <a:rPr lang="tr-TR" sz="1800" dirty="0"/>
              <a:t>(</a:t>
            </a:r>
            <a:r>
              <a:rPr lang="tr-TR" sz="1800" u="sng" dirty="0" err="1"/>
              <a:t>A.Gazi</a:t>
            </a:r>
            <a:r>
              <a:rPr lang="tr-TR" sz="1800" u="sng" dirty="0"/>
              <a:t> Yurtları</a:t>
            </a:r>
            <a:r>
              <a:rPr lang="tr-TR" sz="1800" dirty="0"/>
              <a:t>, Buhara </a:t>
            </a:r>
            <a:r>
              <a:rPr lang="tr-TR" sz="1800" dirty="0" err="1"/>
              <a:t>Haastanesi</a:t>
            </a:r>
            <a:r>
              <a:rPr lang="tr-TR" sz="1800" dirty="0"/>
              <a:t>, Cumhuriyet Caddesi)</a:t>
            </a:r>
          </a:p>
          <a:p>
            <a:r>
              <a:rPr lang="tr-TR" sz="1800" b="1" dirty="0"/>
              <a:t>K3         </a:t>
            </a:r>
            <a:r>
              <a:rPr lang="tr-TR" sz="1800" dirty="0"/>
              <a:t>(</a:t>
            </a:r>
            <a:r>
              <a:rPr lang="tr-TR" sz="1800" u="sng" dirty="0"/>
              <a:t>Atatürk Üniversitesi</a:t>
            </a:r>
            <a:r>
              <a:rPr lang="tr-TR" sz="1800" dirty="0"/>
              <a:t>, </a:t>
            </a:r>
            <a:r>
              <a:rPr lang="tr-TR" sz="1800" u="sng" dirty="0" err="1"/>
              <a:t>A.Gazi</a:t>
            </a:r>
            <a:r>
              <a:rPr lang="tr-TR" sz="1800" u="sng" dirty="0"/>
              <a:t> Yurtları</a:t>
            </a:r>
            <a:r>
              <a:rPr lang="tr-TR" sz="1800" dirty="0"/>
              <a:t>)</a:t>
            </a:r>
          </a:p>
          <a:p>
            <a:r>
              <a:rPr lang="tr-TR" sz="1800" b="1" dirty="0"/>
              <a:t>K4  </a:t>
            </a:r>
            <a:r>
              <a:rPr lang="tr-TR" sz="1800" dirty="0"/>
              <a:t>       (</a:t>
            </a:r>
            <a:r>
              <a:rPr lang="tr-TR" sz="1800" u="sng" dirty="0" err="1"/>
              <a:t>A.Gazi</a:t>
            </a:r>
            <a:r>
              <a:rPr lang="tr-TR" sz="1800" u="sng" dirty="0"/>
              <a:t> Yurtları</a:t>
            </a:r>
            <a:r>
              <a:rPr lang="tr-TR" sz="1800" dirty="0"/>
              <a:t>, </a:t>
            </a:r>
            <a:r>
              <a:rPr lang="tr-TR" sz="1800" u="sng" dirty="0"/>
              <a:t>Otogar</a:t>
            </a:r>
            <a:r>
              <a:rPr lang="tr-TR" sz="1800" dirty="0"/>
              <a:t>, Cumhuriyet Caddesi)</a:t>
            </a:r>
          </a:p>
          <a:p>
            <a:r>
              <a:rPr lang="tr-TR" sz="1800" b="1" dirty="0"/>
              <a:t>K10     </a:t>
            </a:r>
            <a:r>
              <a:rPr lang="tr-TR" sz="1800" dirty="0"/>
              <a:t>  (</a:t>
            </a:r>
            <a:r>
              <a:rPr lang="tr-TR" sz="1800" u="sng" dirty="0" err="1"/>
              <a:t>A.Gazi</a:t>
            </a:r>
            <a:r>
              <a:rPr lang="tr-TR" sz="1800" u="sng" dirty="0"/>
              <a:t> Yurtları</a:t>
            </a:r>
            <a:r>
              <a:rPr lang="tr-TR" sz="1800" dirty="0"/>
              <a:t>, </a:t>
            </a:r>
            <a:r>
              <a:rPr lang="tr-TR" sz="1800" u="sng" dirty="0"/>
              <a:t>Ata. </a:t>
            </a:r>
            <a:r>
              <a:rPr lang="tr-TR" sz="1800" u="sng" dirty="0" err="1"/>
              <a:t>Üni</a:t>
            </a:r>
            <a:r>
              <a:rPr lang="tr-TR" sz="1800" u="sng" dirty="0"/>
              <a:t>. Yurtları</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5" name="Sağ Ok 4"/>
          <p:cNvSpPr/>
          <p:nvPr/>
        </p:nvSpPr>
        <p:spPr>
          <a:xfrm>
            <a:off x="5917618" y="5539186"/>
            <a:ext cx="1895302"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7887734" y="5439043"/>
            <a:ext cx="4044697" cy="584775"/>
          </a:xfrm>
          <a:prstGeom prst="rect">
            <a:avLst/>
          </a:prstGeom>
        </p:spPr>
        <p:txBody>
          <a:bodyPr wrap="none">
            <a:spAutoFit/>
          </a:bodyPr>
          <a:lstStyle/>
          <a:p>
            <a:r>
              <a:rPr lang="tr-TR" sz="3200" b="1" u="sng" dirty="0"/>
              <a:t>ulasim.erzurum.bel.tr</a:t>
            </a:r>
          </a:p>
        </p:txBody>
      </p:sp>
      <p:sp>
        <p:nvSpPr>
          <p:cNvPr id="7" name="Metin kutusu 6"/>
          <p:cNvSpPr txBox="1"/>
          <p:nvPr/>
        </p:nvSpPr>
        <p:spPr>
          <a:xfrm>
            <a:off x="1577199" y="5500597"/>
            <a:ext cx="4340419" cy="461665"/>
          </a:xfrm>
          <a:prstGeom prst="rect">
            <a:avLst/>
          </a:prstGeom>
          <a:noFill/>
        </p:spPr>
        <p:txBody>
          <a:bodyPr wrap="none" rtlCol="0">
            <a:spAutoFit/>
          </a:bodyPr>
          <a:lstStyle/>
          <a:p>
            <a:r>
              <a:rPr lang="tr-TR" sz="2400" dirty="0"/>
              <a:t>Otobüs Güzergahları için bakınız </a:t>
            </a:r>
          </a:p>
        </p:txBody>
      </p:sp>
    </p:spTree>
    <p:extLst>
      <p:ext uri="{BB962C8B-B14F-4D97-AF65-F5344CB8AC3E}">
        <p14:creationId xmlns:p14="http://schemas.microsoft.com/office/powerpoint/2010/main" val="274696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wipe(left)">
                                      <p:cBhvr>
                                        <p:cTn id="5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11222" y="84744"/>
            <a:ext cx="10018713" cy="918556"/>
          </a:xfrm>
        </p:spPr>
        <p:txBody>
          <a:bodyPr/>
          <a:lstStyle/>
          <a:p>
            <a:r>
              <a:rPr lang="tr-TR" dirty="0"/>
              <a:t>Mezun Olunca? </a:t>
            </a:r>
          </a:p>
        </p:txBody>
      </p:sp>
      <p:sp>
        <p:nvSpPr>
          <p:cNvPr id="3" name="İçerik Yer Tutucusu 2"/>
          <p:cNvSpPr>
            <a:spLocks noGrp="1"/>
          </p:cNvSpPr>
          <p:nvPr>
            <p:ph idx="1"/>
          </p:nvPr>
        </p:nvSpPr>
        <p:spPr>
          <a:xfrm>
            <a:off x="1484310" y="915016"/>
            <a:ext cx="10018713" cy="5561215"/>
          </a:xfrm>
        </p:spPr>
        <p:txBody>
          <a:bodyPr>
            <a:normAutofit/>
          </a:bodyPr>
          <a:lstStyle/>
          <a:p>
            <a:pPr marL="0" indent="0" algn="ctr">
              <a:lnSpc>
                <a:spcPct val="150000"/>
              </a:lnSpc>
              <a:spcBef>
                <a:spcPts val="0"/>
              </a:spcBef>
              <a:spcAft>
                <a:spcPts val="0"/>
              </a:spcAft>
              <a:buNone/>
            </a:pPr>
            <a:r>
              <a:rPr lang="tr-TR" sz="2800" dirty="0"/>
              <a:t>Matematik bölümünü bitirenler, kamu ve özel sektörde öğretmenlik, üniversite veya araştırma enstitülerinde temel araştırma alanlarında, bilgisayarla ilgili dersler verildiği için bilgi işlemle ilgili kamu veya özel sektörde, TÜBİTAK, TELEKOM, TÜİK, MTA, DSİ gibi kurumlarda ve bankacılık sektöründe görev almaktadırlar. </a:t>
            </a:r>
          </a:p>
          <a:p>
            <a:endParaRPr lang="tr-TR" sz="28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Tree>
    <p:extLst>
      <p:ext uri="{BB962C8B-B14F-4D97-AF65-F5344CB8AC3E}">
        <p14:creationId xmlns:p14="http://schemas.microsoft.com/office/powerpoint/2010/main" val="240953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2317" y="5191"/>
            <a:ext cx="10018713" cy="1051826"/>
          </a:xfrm>
        </p:spPr>
        <p:txBody>
          <a:bodyPr/>
          <a:lstStyle/>
          <a:p>
            <a:r>
              <a:rPr lang="tr-TR" dirty="0"/>
              <a:t>Mezun Olunca?</a:t>
            </a:r>
          </a:p>
        </p:txBody>
      </p:sp>
      <p:sp>
        <p:nvSpPr>
          <p:cNvPr id="3" name="İçerik Yer Tutucusu 2"/>
          <p:cNvSpPr>
            <a:spLocks noGrp="1"/>
          </p:cNvSpPr>
          <p:nvPr>
            <p:ph idx="1"/>
          </p:nvPr>
        </p:nvSpPr>
        <p:spPr>
          <a:xfrm>
            <a:off x="2004075" y="1506098"/>
            <a:ext cx="4156094" cy="3692090"/>
          </a:xfrm>
        </p:spPr>
        <p:txBody>
          <a:bodyPr>
            <a:normAutofit/>
          </a:bodyPr>
          <a:lstStyle/>
          <a:p>
            <a:pPr marL="0" indent="0">
              <a:buNone/>
            </a:pPr>
            <a:r>
              <a:rPr lang="tr-TR" sz="3200" dirty="0"/>
              <a:t>Akademisyen olmak istiyorsanız,</a:t>
            </a:r>
          </a:p>
          <a:p>
            <a:r>
              <a:rPr lang="tr-TR" sz="3200" dirty="0"/>
              <a:t>Dil </a:t>
            </a:r>
          </a:p>
          <a:p>
            <a:r>
              <a:rPr lang="tr-TR" sz="3200" dirty="0"/>
              <a:t>ALES</a:t>
            </a:r>
          </a:p>
          <a:p>
            <a:r>
              <a:rPr lang="tr-TR" sz="3200" dirty="0"/>
              <a:t>AGNO</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Tree>
    <p:extLst>
      <p:ext uri="{BB962C8B-B14F-4D97-AF65-F5344CB8AC3E}">
        <p14:creationId xmlns:p14="http://schemas.microsoft.com/office/powerpoint/2010/main" val="284607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156941"/>
            <a:ext cx="10018713" cy="719051"/>
          </a:xfrm>
        </p:spPr>
        <p:txBody>
          <a:bodyPr>
            <a:normAutofit/>
          </a:bodyPr>
          <a:lstStyle/>
          <a:p>
            <a:r>
              <a:rPr lang="tr-TR" sz="3200" dirty="0"/>
              <a:t>Bir Sorun Olduğunda Ne Yapmalısınız?</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5" name="Metin kutusu 4"/>
          <p:cNvSpPr txBox="1"/>
          <p:nvPr/>
        </p:nvSpPr>
        <p:spPr>
          <a:xfrm>
            <a:off x="1170725" y="763344"/>
            <a:ext cx="1928741" cy="400110"/>
          </a:xfrm>
          <a:prstGeom prst="rect">
            <a:avLst/>
          </a:prstGeom>
          <a:noFill/>
        </p:spPr>
        <p:txBody>
          <a:bodyPr wrap="square" rtlCol="0">
            <a:spAutoFit/>
          </a:bodyPr>
          <a:lstStyle/>
          <a:p>
            <a:pPr algn="ctr"/>
            <a:r>
              <a:rPr lang="tr-TR" sz="2000" b="1" dirty="0"/>
              <a:t> DANIŞMAN</a:t>
            </a:r>
          </a:p>
        </p:txBody>
      </p:sp>
      <p:sp>
        <p:nvSpPr>
          <p:cNvPr id="7" name="Metin kutusu 6"/>
          <p:cNvSpPr txBox="1"/>
          <p:nvPr/>
        </p:nvSpPr>
        <p:spPr>
          <a:xfrm>
            <a:off x="1484310" y="1721828"/>
            <a:ext cx="1983235" cy="369332"/>
          </a:xfrm>
          <a:prstGeom prst="rect">
            <a:avLst/>
          </a:prstGeom>
          <a:noFill/>
        </p:spPr>
        <p:txBody>
          <a:bodyPr wrap="none" rtlCol="0">
            <a:spAutoFit/>
          </a:bodyPr>
          <a:lstStyle/>
          <a:p>
            <a:r>
              <a:rPr lang="tr-TR" b="1" dirty="0"/>
              <a:t>BÖLÜM BAŞKANI</a:t>
            </a:r>
          </a:p>
        </p:txBody>
      </p:sp>
      <p:sp>
        <p:nvSpPr>
          <p:cNvPr id="9" name="Sağ Ok 8"/>
          <p:cNvSpPr/>
          <p:nvPr/>
        </p:nvSpPr>
        <p:spPr>
          <a:xfrm rot="2772493">
            <a:off x="1886113" y="1318194"/>
            <a:ext cx="577910" cy="204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rot="2772493">
            <a:off x="2536899" y="2223561"/>
            <a:ext cx="577910" cy="204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3"/>
          <a:stretch>
            <a:fillRect/>
          </a:stretch>
        </p:blipFill>
        <p:spPr>
          <a:xfrm>
            <a:off x="4057301" y="1317612"/>
            <a:ext cx="8134699" cy="4802664"/>
          </a:xfrm>
          <a:prstGeom prst="rect">
            <a:avLst/>
          </a:prstGeom>
        </p:spPr>
      </p:pic>
      <p:sp>
        <p:nvSpPr>
          <p:cNvPr id="8" name="Metin kutusu 7"/>
          <p:cNvSpPr txBox="1"/>
          <p:nvPr/>
        </p:nvSpPr>
        <p:spPr>
          <a:xfrm>
            <a:off x="1743374" y="2649534"/>
            <a:ext cx="2891433" cy="369332"/>
          </a:xfrm>
          <a:prstGeom prst="rect">
            <a:avLst/>
          </a:prstGeom>
          <a:noFill/>
        </p:spPr>
        <p:txBody>
          <a:bodyPr wrap="none" rtlCol="0">
            <a:spAutoFit/>
          </a:bodyPr>
          <a:lstStyle/>
          <a:p>
            <a:r>
              <a:rPr lang="tr-TR" b="1" dirty="0"/>
              <a:t>DİLEK, ŞİKAYET VE ÖNERİ </a:t>
            </a:r>
          </a:p>
        </p:txBody>
      </p:sp>
      <p:sp>
        <p:nvSpPr>
          <p:cNvPr id="12" name="Oval 11"/>
          <p:cNvSpPr/>
          <p:nvPr/>
        </p:nvSpPr>
        <p:spPr>
          <a:xfrm>
            <a:off x="5511338" y="4164676"/>
            <a:ext cx="1155470" cy="1022466"/>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928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1)">
                                      <p:cBhvr>
                                        <p:cTn id="4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82693" y="2137610"/>
            <a:ext cx="10018713" cy="3124201"/>
          </a:xfrm>
        </p:spPr>
        <p:txBody>
          <a:bodyPr>
            <a:normAutofit/>
          </a:bodyPr>
          <a:lstStyle/>
          <a:p>
            <a:pPr marL="0" indent="0" algn="r">
              <a:buNone/>
            </a:pPr>
            <a:r>
              <a:rPr lang="tr-TR" sz="2800" b="1" dirty="0"/>
              <a:t>Öğrenim hayatınızda başarılar…</a:t>
            </a:r>
          </a:p>
          <a:p>
            <a:pPr marL="0" indent="0" algn="r">
              <a:buNone/>
            </a:pPr>
            <a:endParaRPr lang="tr-TR" sz="2800"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Tree>
    <p:extLst>
      <p:ext uri="{BB962C8B-B14F-4D97-AF65-F5344CB8AC3E}">
        <p14:creationId xmlns:p14="http://schemas.microsoft.com/office/powerpoint/2010/main" val="153366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685800"/>
            <a:ext cx="10018713" cy="793865"/>
          </a:xfrm>
        </p:spPr>
        <p:txBody>
          <a:bodyPr>
            <a:normAutofit fontScale="90000"/>
          </a:bodyPr>
          <a:lstStyle/>
          <a:p>
            <a:r>
              <a:rPr lang="tr-TR" b="1" dirty="0"/>
              <a:t>Vizyon ve Misyon</a:t>
            </a:r>
            <a:br>
              <a:rPr lang="tr-TR" b="1" dirty="0"/>
            </a:br>
            <a:endParaRPr lang="tr-TR" b="1" dirty="0"/>
          </a:p>
        </p:txBody>
      </p:sp>
      <p:sp>
        <p:nvSpPr>
          <p:cNvPr id="3" name="İçerik Yer Tutucusu 2"/>
          <p:cNvSpPr>
            <a:spLocks noGrp="1"/>
          </p:cNvSpPr>
          <p:nvPr>
            <p:ph idx="1"/>
          </p:nvPr>
        </p:nvSpPr>
        <p:spPr>
          <a:xfrm>
            <a:off x="1484310" y="1238597"/>
            <a:ext cx="10018713" cy="4552604"/>
          </a:xfrm>
        </p:spPr>
        <p:txBody>
          <a:bodyPr/>
          <a:lstStyle/>
          <a:p>
            <a:pPr marL="0" indent="0">
              <a:buNone/>
            </a:pPr>
            <a:r>
              <a:rPr lang="tr-TR" b="1" dirty="0"/>
              <a:t>Vizyonumuz</a:t>
            </a:r>
            <a:r>
              <a:rPr lang="tr-TR" dirty="0"/>
              <a:t>; </a:t>
            </a:r>
          </a:p>
          <a:p>
            <a:pPr marL="0" indent="0">
              <a:buNone/>
            </a:pPr>
            <a:r>
              <a:rPr lang="tr-TR" dirty="0"/>
              <a:t>"İnsanlığa değer katan öncü ve saygın bir üniversite olmaktır."</a:t>
            </a:r>
          </a:p>
          <a:p>
            <a:pPr marL="0" indent="0">
              <a:buNone/>
            </a:pPr>
            <a:r>
              <a:rPr lang="tr-TR" b="1" dirty="0"/>
              <a:t>Misyonumuz;</a:t>
            </a:r>
            <a:r>
              <a:rPr lang="tr-TR" dirty="0"/>
              <a:t> </a:t>
            </a:r>
          </a:p>
          <a:p>
            <a:pPr marL="0" indent="0">
              <a:buNone/>
            </a:pPr>
            <a:r>
              <a:rPr lang="tr-TR" dirty="0"/>
              <a:t>✔ İnsanı kuşatan tüm yönleriyle nitelikli bir eğitim sunan,</a:t>
            </a:r>
          </a:p>
          <a:p>
            <a:pPr marL="0" indent="0">
              <a:buNone/>
            </a:pPr>
            <a:r>
              <a:rPr lang="tr-TR" dirty="0"/>
              <a:t>✔ Bölge ve ülke ihtiyaçlarını da dikkate alarak AR-GE faaliyetleri yürüten,</a:t>
            </a:r>
          </a:p>
          <a:p>
            <a:pPr marL="0" indent="0">
              <a:buNone/>
            </a:pPr>
            <a:r>
              <a:rPr lang="tr-TR" dirty="0"/>
              <a:t>✔ Ürettiği bilgi ve sunduğu hizmetlerle bölge ve ülke düzeyinde </a:t>
            </a:r>
            <a:r>
              <a:rPr lang="tr-TR" dirty="0" err="1"/>
              <a:t>sosyo</a:t>
            </a:r>
            <a:r>
              <a:rPr lang="tr-TR" dirty="0"/>
              <a:t>-ekonomik kalkınmayı ve yanı sıra girişimcilik ekosistemini destekleyen bir üniversite olmaktır.</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Tree>
    <p:extLst>
      <p:ext uri="{BB962C8B-B14F-4D97-AF65-F5344CB8AC3E}">
        <p14:creationId xmlns:p14="http://schemas.microsoft.com/office/powerpoint/2010/main" val="13125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sp>
        <p:nvSpPr>
          <p:cNvPr id="6" name="İçerik Yer Tutucusu 5"/>
          <p:cNvSpPr>
            <a:spLocks noGrp="1"/>
          </p:cNvSpPr>
          <p:nvPr>
            <p:ph idx="1"/>
          </p:nvPr>
        </p:nvSpPr>
        <p:spPr/>
        <p:txBody>
          <a:bodyPr/>
          <a:lstStyle/>
          <a:p>
            <a:endParaRPr lang="tr-TR"/>
          </a:p>
        </p:txBody>
      </p:sp>
      <p:pic>
        <p:nvPicPr>
          <p:cNvPr id="7" name="Resim 6"/>
          <p:cNvPicPr>
            <a:picLocks noChangeAspect="1"/>
          </p:cNvPicPr>
          <p:nvPr/>
        </p:nvPicPr>
        <p:blipFill>
          <a:blip r:embed="rId3"/>
          <a:stretch>
            <a:fillRect/>
          </a:stretch>
        </p:blipFill>
        <p:spPr>
          <a:xfrm>
            <a:off x="0" y="0"/>
            <a:ext cx="12192000" cy="6858000"/>
          </a:xfrm>
          <a:prstGeom prst="rect">
            <a:avLst/>
          </a:prstGeom>
        </p:spPr>
      </p:pic>
      <p:sp>
        <p:nvSpPr>
          <p:cNvPr id="8" name="Dikdörtgen 7"/>
          <p:cNvSpPr/>
          <p:nvPr/>
        </p:nvSpPr>
        <p:spPr>
          <a:xfrm>
            <a:off x="3063799" y="-129864"/>
            <a:ext cx="6064401" cy="646331"/>
          </a:xfrm>
          <a:prstGeom prst="rect">
            <a:avLst/>
          </a:prstGeom>
          <a:noFill/>
        </p:spPr>
        <p:txBody>
          <a:bodyPr wrap="square" lIns="91440" tIns="45720" rIns="91440" bIns="45720">
            <a:spAutoFit/>
          </a:bodyPr>
          <a:lstStyle/>
          <a:p>
            <a:pPr algn="ctr"/>
            <a:r>
              <a:rPr lang="tr-TR" sz="3600" b="1" dirty="0">
                <a:ln w="6600">
                  <a:solidFill>
                    <a:schemeClr val="accent2"/>
                  </a:solidFill>
                  <a:prstDash val="solid"/>
                </a:ln>
                <a:solidFill>
                  <a:srgbClr val="FFFF00"/>
                </a:solidFill>
                <a:effectLst>
                  <a:outerShdw dist="38100" dir="2700000" algn="tl" rotWithShape="0">
                    <a:schemeClr val="accent2"/>
                  </a:outerShdw>
                </a:effectLst>
              </a:rPr>
              <a:t>YERLEŞKE</a:t>
            </a:r>
            <a:r>
              <a:rPr lang="tr-TR" sz="3600" b="1" cap="none" spc="0" dirty="0">
                <a:ln w="6600">
                  <a:solidFill>
                    <a:schemeClr val="accent2"/>
                  </a:solidFill>
                  <a:prstDash val="solid"/>
                </a:ln>
                <a:solidFill>
                  <a:srgbClr val="FFFF00"/>
                </a:solidFill>
                <a:effectLst>
                  <a:outerShdw dist="38100" dir="2700000" algn="tl" rotWithShape="0">
                    <a:schemeClr val="accent2"/>
                  </a:outerShdw>
                </a:effectLst>
              </a:rPr>
              <a:t> PLANI</a:t>
            </a:r>
          </a:p>
        </p:txBody>
      </p:sp>
    </p:spTree>
    <p:extLst>
      <p:ext uri="{BB962C8B-B14F-4D97-AF65-F5344CB8AC3E}">
        <p14:creationId xmlns:p14="http://schemas.microsoft.com/office/powerpoint/2010/main" val="2604269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sharpenSoften amount="-3000"/>
                    </a14:imgEffect>
                    <a14:imgEffect>
                      <a14:colorTemperature colorTemp="1500"/>
                    </a14:imgEffect>
                    <a14:imgEffect>
                      <a14:brightnessContrast bright="40000" contrast="40000"/>
                    </a14:imgEffect>
                  </a14:imgLayer>
                </a14:imgProps>
              </a:ext>
            </a:extLst>
          </a:blip>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756864" y="2768862"/>
            <a:ext cx="2835201" cy="817417"/>
          </a:xfrm>
        </p:spPr>
        <p:txBody>
          <a:bodyPr>
            <a:normAutofit fontScale="90000"/>
          </a:bodyPr>
          <a:lstStyle/>
          <a:p>
            <a:r>
              <a:rPr lang="tr-TR" b="1" dirty="0"/>
              <a:t>FAKÜLTELER</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9813" y="4033331"/>
            <a:ext cx="4166922" cy="278142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054" y="723147"/>
            <a:ext cx="4466363" cy="2784033"/>
          </a:xfrm>
          <a:prstGeom prst="rect">
            <a:avLst/>
          </a:prstGeom>
        </p:spPr>
      </p:pic>
      <p:sp>
        <p:nvSpPr>
          <p:cNvPr id="13" name="Sağ Ok 12"/>
          <p:cNvSpPr/>
          <p:nvPr/>
        </p:nvSpPr>
        <p:spPr>
          <a:xfrm rot="3259759">
            <a:off x="7066557" y="3775275"/>
            <a:ext cx="978408" cy="106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Sağ Ok 13"/>
          <p:cNvSpPr/>
          <p:nvPr/>
        </p:nvSpPr>
        <p:spPr>
          <a:xfrm rot="12659553">
            <a:off x="3920530" y="2666661"/>
            <a:ext cx="978408" cy="106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5089813" y="4277512"/>
            <a:ext cx="3552576" cy="369332"/>
          </a:xfrm>
          <a:prstGeom prst="rect">
            <a:avLst/>
          </a:prstGeom>
          <a:noFill/>
        </p:spPr>
        <p:txBody>
          <a:bodyPr wrap="none" lIns="91440" tIns="45720" rIns="91440" bIns="45720">
            <a:spAutoFit/>
          </a:bodyPr>
          <a:lstStyle/>
          <a:p>
            <a:pPr algn="ctr"/>
            <a:r>
              <a:rPr lang="tr-TR"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Mühendislik ve Mimarlık Fakültesi</a:t>
            </a:r>
          </a:p>
        </p:txBody>
      </p:sp>
      <p:sp>
        <p:nvSpPr>
          <p:cNvPr id="20" name="Dikdörtgen 19"/>
          <p:cNvSpPr/>
          <p:nvPr/>
        </p:nvSpPr>
        <p:spPr>
          <a:xfrm>
            <a:off x="0" y="2930161"/>
            <a:ext cx="4371863" cy="646331"/>
          </a:xfrm>
          <a:prstGeom prst="rect">
            <a:avLst/>
          </a:prstGeom>
          <a:noFill/>
        </p:spPr>
        <p:txBody>
          <a:bodyPr wrap="square" lIns="91440" tIns="45720" rIns="91440" bIns="45720">
            <a:spAutoFit/>
          </a:bodyPr>
          <a:lstStyle/>
          <a:p>
            <a:pPr algn="ctr"/>
            <a:r>
              <a:rPr lang="tr-TR" b="1" dirty="0">
                <a:ln w="0"/>
                <a:solidFill>
                  <a:schemeClr val="accent6">
                    <a:lumMod val="50000"/>
                  </a:schemeClr>
                </a:solidFill>
              </a:rPr>
              <a:t>Edebiyat Fakültesi ve</a:t>
            </a:r>
          </a:p>
          <a:p>
            <a:pPr algn="ctr"/>
            <a:r>
              <a:rPr lang="tr-TR" b="1" dirty="0">
                <a:ln w="0"/>
                <a:solidFill>
                  <a:schemeClr val="accent6">
                    <a:lumMod val="50000"/>
                  </a:schemeClr>
                </a:solidFill>
              </a:rPr>
              <a:t>İktisadi ve İdari Bilimler Fakültesi</a:t>
            </a:r>
          </a:p>
        </p:txBody>
      </p:sp>
      <p:sp>
        <p:nvSpPr>
          <p:cNvPr id="21" name="Metin kutusu 20"/>
          <p:cNvSpPr txBox="1"/>
          <p:nvPr/>
        </p:nvSpPr>
        <p:spPr>
          <a:xfrm>
            <a:off x="67249" y="4111598"/>
            <a:ext cx="1850186" cy="1600438"/>
          </a:xfrm>
          <a:prstGeom prst="rect">
            <a:avLst/>
          </a:prstGeom>
          <a:noFill/>
          <a:ln>
            <a:solidFill>
              <a:schemeClr val="tx2"/>
            </a:solidFill>
          </a:ln>
        </p:spPr>
        <p:txBody>
          <a:bodyPr wrap="none" rtlCol="0">
            <a:spAutoFit/>
          </a:bodyPr>
          <a:lstStyle/>
          <a:p>
            <a:r>
              <a:rPr lang="tr-TR" sz="1400" b="1" dirty="0"/>
              <a:t>Edebiyat Fakültesi</a:t>
            </a:r>
          </a:p>
          <a:p>
            <a:r>
              <a:rPr lang="tr-TR" sz="1400" dirty="0"/>
              <a:t>Türk Dili ve Edebiyatı</a:t>
            </a:r>
          </a:p>
          <a:p>
            <a:r>
              <a:rPr lang="tr-TR" sz="1400" dirty="0"/>
              <a:t>İngiliz Dili ve Edebiyatı</a:t>
            </a:r>
          </a:p>
          <a:p>
            <a:r>
              <a:rPr lang="tr-TR" sz="1400" dirty="0"/>
              <a:t>Sosyoloji</a:t>
            </a:r>
          </a:p>
          <a:p>
            <a:r>
              <a:rPr lang="tr-TR" sz="1400" dirty="0"/>
              <a:t>Tarih </a:t>
            </a:r>
          </a:p>
          <a:p>
            <a:r>
              <a:rPr lang="tr-TR" sz="1400" dirty="0"/>
              <a:t>Felsefe </a:t>
            </a:r>
          </a:p>
          <a:p>
            <a:r>
              <a:rPr lang="tr-TR" sz="1400" dirty="0"/>
              <a:t>Psikoloji</a:t>
            </a:r>
          </a:p>
        </p:txBody>
      </p:sp>
      <p:sp>
        <p:nvSpPr>
          <p:cNvPr id="22" name="Metin kutusu 21"/>
          <p:cNvSpPr txBox="1"/>
          <p:nvPr/>
        </p:nvSpPr>
        <p:spPr>
          <a:xfrm>
            <a:off x="2051934" y="4542485"/>
            <a:ext cx="2727029" cy="738664"/>
          </a:xfrm>
          <a:prstGeom prst="rect">
            <a:avLst/>
          </a:prstGeom>
          <a:noFill/>
          <a:ln>
            <a:solidFill>
              <a:schemeClr val="tx1"/>
            </a:solidFill>
          </a:ln>
        </p:spPr>
        <p:txBody>
          <a:bodyPr wrap="none" rtlCol="0">
            <a:spAutoFit/>
          </a:bodyPr>
          <a:lstStyle/>
          <a:p>
            <a:r>
              <a:rPr lang="tr-TR" sz="1400" b="1" dirty="0"/>
              <a:t>İktisadi ve İdari Bilimler Fakültesi</a:t>
            </a:r>
          </a:p>
          <a:p>
            <a:r>
              <a:rPr lang="tr-TR" sz="1400" dirty="0"/>
              <a:t>İşletme</a:t>
            </a:r>
          </a:p>
          <a:p>
            <a:r>
              <a:rPr lang="tr-TR" sz="1400" dirty="0"/>
              <a:t>İktisat</a:t>
            </a:r>
          </a:p>
        </p:txBody>
      </p:sp>
      <p:sp>
        <p:nvSpPr>
          <p:cNvPr id="24" name="Metin kutusu 23"/>
          <p:cNvSpPr txBox="1"/>
          <p:nvPr/>
        </p:nvSpPr>
        <p:spPr>
          <a:xfrm>
            <a:off x="9391234" y="4646844"/>
            <a:ext cx="2688472" cy="1815882"/>
          </a:xfrm>
          <a:prstGeom prst="rect">
            <a:avLst/>
          </a:prstGeom>
          <a:noFill/>
          <a:ln>
            <a:solidFill>
              <a:schemeClr val="tx1"/>
            </a:solidFill>
          </a:ln>
        </p:spPr>
        <p:txBody>
          <a:bodyPr wrap="square" rtlCol="0">
            <a:spAutoFit/>
          </a:bodyPr>
          <a:lstStyle/>
          <a:p>
            <a:r>
              <a:rPr lang="tr-TR" sz="1400" b="1" dirty="0"/>
              <a:t>Mühendislik ve Mimarlık Fakültesi</a:t>
            </a:r>
          </a:p>
          <a:p>
            <a:r>
              <a:rPr lang="tr-TR" sz="1400" dirty="0"/>
              <a:t>Bilgisayar Mühendisliği</a:t>
            </a:r>
          </a:p>
          <a:p>
            <a:r>
              <a:rPr lang="tr-TR" sz="1400" dirty="0"/>
              <a:t>Elektrik Elektronik Mühendisliği</a:t>
            </a:r>
          </a:p>
          <a:p>
            <a:r>
              <a:rPr lang="tr-TR" sz="1400" dirty="0"/>
              <a:t>Makine Mühendisliği</a:t>
            </a:r>
          </a:p>
          <a:p>
            <a:r>
              <a:rPr lang="tr-TR" sz="1400" dirty="0"/>
              <a:t>Endüstri Mühendisliği</a:t>
            </a:r>
          </a:p>
          <a:p>
            <a:r>
              <a:rPr lang="tr-TR" sz="1400" dirty="0"/>
              <a:t>İnşaat Mühendisliği</a:t>
            </a:r>
          </a:p>
          <a:p>
            <a:r>
              <a:rPr lang="tr-TR" sz="1400" dirty="0"/>
              <a:t>Kimya Mühendisliği</a:t>
            </a:r>
          </a:p>
        </p:txBody>
      </p:sp>
      <p:sp>
        <p:nvSpPr>
          <p:cNvPr id="26" name="Metin kutusu 25"/>
          <p:cNvSpPr txBox="1"/>
          <p:nvPr/>
        </p:nvSpPr>
        <p:spPr>
          <a:xfrm>
            <a:off x="5133122" y="170858"/>
            <a:ext cx="2344937" cy="954107"/>
          </a:xfrm>
          <a:prstGeom prst="rect">
            <a:avLst/>
          </a:prstGeom>
          <a:noFill/>
          <a:ln>
            <a:solidFill>
              <a:schemeClr val="tx1"/>
            </a:solidFill>
          </a:ln>
        </p:spPr>
        <p:txBody>
          <a:bodyPr wrap="none" rtlCol="0">
            <a:spAutoFit/>
          </a:bodyPr>
          <a:lstStyle/>
          <a:p>
            <a:r>
              <a:rPr lang="tr-TR" sz="1400" b="1" dirty="0"/>
              <a:t>Fen Fakültesi</a:t>
            </a:r>
          </a:p>
          <a:p>
            <a:r>
              <a:rPr lang="tr-TR" sz="1400" dirty="0"/>
              <a:t>Moleküler Biyoloji ve Genetik</a:t>
            </a:r>
          </a:p>
          <a:p>
            <a:r>
              <a:rPr lang="tr-TR" sz="1400" dirty="0"/>
              <a:t>Matematik</a:t>
            </a:r>
          </a:p>
          <a:p>
            <a:r>
              <a:rPr lang="tr-TR" sz="1400" dirty="0"/>
              <a:t>Temel Bilimler</a:t>
            </a:r>
          </a:p>
        </p:txBody>
      </p:sp>
      <p:pic>
        <p:nvPicPr>
          <p:cNvPr id="29" name="Resim 28"/>
          <p:cNvPicPr>
            <a:picLocks noChangeAspect="1"/>
          </p:cNvPicPr>
          <p:nvPr/>
        </p:nvPicPr>
        <p:blipFill>
          <a:blip r:embed="rId6"/>
          <a:stretch>
            <a:fillRect/>
          </a:stretch>
        </p:blipFill>
        <p:spPr>
          <a:xfrm>
            <a:off x="7720978" y="186507"/>
            <a:ext cx="4703090" cy="3136774"/>
          </a:xfrm>
          <a:prstGeom prst="rect">
            <a:avLst/>
          </a:prstGeom>
        </p:spPr>
      </p:pic>
      <p:sp>
        <p:nvSpPr>
          <p:cNvPr id="19" name="Dikdörtgen 18"/>
          <p:cNvSpPr/>
          <p:nvPr/>
        </p:nvSpPr>
        <p:spPr>
          <a:xfrm>
            <a:off x="7829998" y="2422330"/>
            <a:ext cx="3316934" cy="830997"/>
          </a:xfrm>
          <a:prstGeom prst="rect">
            <a:avLst/>
          </a:prstGeom>
          <a:noFill/>
        </p:spPr>
        <p:txBody>
          <a:bodyPr wrap="none" lIns="91440" tIns="45720" rIns="91440" bIns="45720">
            <a:spAutoFit/>
          </a:bodyPr>
          <a:lstStyle/>
          <a:p>
            <a:pPr algn="ctr"/>
            <a:r>
              <a:rPr lang="tr-TR" sz="2400" b="1" cap="none" spc="50" dirty="0">
                <a:ln w="9525" cmpd="sng">
                  <a:solidFill>
                    <a:schemeClr val="accent1"/>
                  </a:solidFill>
                  <a:prstDash val="solid"/>
                </a:ln>
                <a:solidFill>
                  <a:srgbClr val="FF0000"/>
                </a:solidFill>
                <a:effectLst>
                  <a:glow rad="38100">
                    <a:schemeClr val="accent1">
                      <a:alpha val="40000"/>
                    </a:schemeClr>
                  </a:glow>
                </a:effectLst>
              </a:rPr>
              <a:t>Fen Fakültesi ve </a:t>
            </a:r>
          </a:p>
          <a:p>
            <a:pPr algn="ctr"/>
            <a:r>
              <a:rPr lang="tr-TR" sz="2400" b="1" cap="none" spc="50" dirty="0">
                <a:ln w="9525" cmpd="sng">
                  <a:solidFill>
                    <a:schemeClr val="accent1"/>
                  </a:solidFill>
                  <a:prstDash val="solid"/>
                </a:ln>
                <a:solidFill>
                  <a:srgbClr val="FF0000"/>
                </a:solidFill>
                <a:effectLst>
                  <a:glow rad="38100">
                    <a:schemeClr val="accent1">
                      <a:alpha val="40000"/>
                    </a:schemeClr>
                  </a:glow>
                </a:effectLst>
              </a:rPr>
              <a:t>Spor </a:t>
            </a:r>
            <a:r>
              <a:rPr lang="tr-TR" sz="2400" b="1" cap="none" spc="50" dirty="0" err="1">
                <a:ln w="9525" cmpd="sng">
                  <a:solidFill>
                    <a:schemeClr val="accent1"/>
                  </a:solidFill>
                  <a:prstDash val="solid"/>
                </a:ln>
                <a:solidFill>
                  <a:srgbClr val="FF0000"/>
                </a:solidFill>
                <a:effectLst>
                  <a:glow rad="38100">
                    <a:schemeClr val="accent1">
                      <a:alpha val="40000"/>
                    </a:schemeClr>
                  </a:glow>
                </a:effectLst>
              </a:rPr>
              <a:t>Bilimeri</a:t>
            </a:r>
            <a:r>
              <a:rPr lang="tr-TR" sz="2400" b="1" cap="none" spc="50" dirty="0">
                <a:ln w="9525" cmpd="sng">
                  <a:solidFill>
                    <a:schemeClr val="accent1"/>
                  </a:solidFill>
                  <a:prstDash val="solid"/>
                </a:ln>
                <a:solidFill>
                  <a:srgbClr val="FF0000"/>
                </a:solidFill>
                <a:effectLst>
                  <a:glow rad="38100">
                    <a:schemeClr val="accent1">
                      <a:alpha val="40000"/>
                    </a:schemeClr>
                  </a:glow>
                </a:effectLst>
              </a:rPr>
              <a:t> Fakültesi</a:t>
            </a:r>
          </a:p>
        </p:txBody>
      </p:sp>
      <p:sp>
        <p:nvSpPr>
          <p:cNvPr id="11" name="Sağ Ok 10"/>
          <p:cNvSpPr/>
          <p:nvPr/>
        </p:nvSpPr>
        <p:spPr>
          <a:xfrm rot="19328417">
            <a:off x="7102861" y="2472045"/>
            <a:ext cx="978408" cy="106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5089813" y="1241449"/>
            <a:ext cx="2420713" cy="523220"/>
          </a:xfrm>
          <a:prstGeom prst="rect">
            <a:avLst/>
          </a:prstGeom>
          <a:noFill/>
          <a:ln>
            <a:solidFill>
              <a:schemeClr val="tx1"/>
            </a:solidFill>
          </a:ln>
        </p:spPr>
        <p:txBody>
          <a:bodyPr wrap="square" rtlCol="0">
            <a:spAutoFit/>
          </a:bodyPr>
          <a:lstStyle/>
          <a:p>
            <a:r>
              <a:rPr lang="tr-TR" sz="1400" b="1" dirty="0"/>
              <a:t>Spor Bilimleri Fakültesi</a:t>
            </a:r>
          </a:p>
          <a:p>
            <a:r>
              <a:rPr lang="tr-TR" sz="1400" dirty="0"/>
              <a:t>Beden Eğitimi ve Spor Eğitimi</a:t>
            </a:r>
          </a:p>
        </p:txBody>
      </p:sp>
    </p:spTree>
    <p:extLst>
      <p:ext uri="{BB962C8B-B14F-4D97-AF65-F5344CB8AC3E}">
        <p14:creationId xmlns:p14="http://schemas.microsoft.com/office/powerpoint/2010/main" val="8524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8" grpId="0"/>
      <p:bldP spid="20" grpId="0"/>
      <p:bldP spid="21" grpId="0" animBg="1"/>
      <p:bldP spid="22" grpId="0" animBg="1"/>
      <p:bldP spid="24" grpId="0" animBg="1"/>
      <p:bldP spid="26" grpId="0" animBg="1"/>
      <p:bldP spid="19" grpId="0"/>
      <p:bldP spid="11"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graphicFrame>
        <p:nvGraphicFramePr>
          <p:cNvPr id="8" name="Shape 145"/>
          <p:cNvGraphicFramePr/>
          <p:nvPr>
            <p:extLst>
              <p:ext uri="{D42A27DB-BD31-4B8C-83A1-F6EECF244321}">
                <p14:modId xmlns:p14="http://schemas.microsoft.com/office/powerpoint/2010/main" val="341510110"/>
              </p:ext>
            </p:extLst>
          </p:nvPr>
        </p:nvGraphicFramePr>
        <p:xfrm>
          <a:off x="1592377" y="2168928"/>
          <a:ext cx="8339813" cy="1696720"/>
        </p:xfrm>
        <a:graphic>
          <a:graphicData uri="http://schemas.openxmlformats.org/drawingml/2006/table">
            <a:tbl>
              <a:tblPr>
                <a:noFill/>
              </a:tblPr>
              <a:tblGrid>
                <a:gridCol w="1028234">
                  <a:extLst>
                    <a:ext uri="{9D8B030D-6E8A-4147-A177-3AD203B41FA5}">
                      <a16:colId xmlns:a16="http://schemas.microsoft.com/office/drawing/2014/main" val="20000"/>
                    </a:ext>
                  </a:extLst>
                </a:gridCol>
                <a:gridCol w="1454727">
                  <a:extLst>
                    <a:ext uri="{9D8B030D-6E8A-4147-A177-3AD203B41FA5}">
                      <a16:colId xmlns:a16="http://schemas.microsoft.com/office/drawing/2014/main" val="20001"/>
                    </a:ext>
                  </a:extLst>
                </a:gridCol>
                <a:gridCol w="1596044">
                  <a:extLst>
                    <a:ext uri="{9D8B030D-6E8A-4147-A177-3AD203B41FA5}">
                      <a16:colId xmlns:a16="http://schemas.microsoft.com/office/drawing/2014/main" val="20002"/>
                    </a:ext>
                  </a:extLst>
                </a:gridCol>
                <a:gridCol w="1305098">
                  <a:extLst>
                    <a:ext uri="{9D8B030D-6E8A-4147-A177-3AD203B41FA5}">
                      <a16:colId xmlns:a16="http://schemas.microsoft.com/office/drawing/2014/main" val="20003"/>
                    </a:ext>
                  </a:extLst>
                </a:gridCol>
                <a:gridCol w="1512916">
                  <a:extLst>
                    <a:ext uri="{9D8B030D-6E8A-4147-A177-3AD203B41FA5}">
                      <a16:colId xmlns:a16="http://schemas.microsoft.com/office/drawing/2014/main" val="20004"/>
                    </a:ext>
                  </a:extLst>
                </a:gridCol>
                <a:gridCol w="1442794">
                  <a:extLst>
                    <a:ext uri="{9D8B030D-6E8A-4147-A177-3AD203B41FA5}">
                      <a16:colId xmlns:a16="http://schemas.microsoft.com/office/drawing/2014/main" val="20005"/>
                    </a:ext>
                  </a:extLst>
                </a:gridCol>
              </a:tblGrid>
              <a:tr h="581103">
                <a:tc>
                  <a:txBody>
                    <a:bodyPr/>
                    <a:lstStyle/>
                    <a:p>
                      <a:pPr marL="0" marR="0" lvl="0" indent="0" algn="l" rtl="0">
                        <a:lnSpc>
                          <a:spcPct val="100000"/>
                        </a:lnSpc>
                        <a:spcBef>
                          <a:spcPts val="0"/>
                        </a:spcBef>
                        <a:spcAft>
                          <a:spcPts val="0"/>
                        </a:spcAft>
                        <a:buClr>
                          <a:schemeClr val="lt1"/>
                        </a:buClr>
                        <a:buSzPct val="25000"/>
                        <a:buFont typeface="Calibri"/>
                        <a:buNone/>
                      </a:pPr>
                      <a:endParaRPr lang="tr-TR" sz="2400" b="1" u="none" strike="noStrike" cap="none" dirty="0">
                        <a:solidFill>
                          <a:schemeClr val="lt1"/>
                        </a:solidFill>
                        <a:latin typeface="Calibri"/>
                        <a:ea typeface="Calibri"/>
                        <a:cs typeface="Calibri"/>
                        <a:sym typeface="Calibri"/>
                      </a:endParaRP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tr-TR" sz="1600" b="1" u="none" strike="noStrike" cap="none" noProof="0" dirty="0">
                          <a:solidFill>
                            <a:schemeClr val="bg1"/>
                          </a:solidFill>
                          <a:latin typeface="Bookman Old Style" panose="02050604050505020204" pitchFamily="18" charset="0"/>
                          <a:ea typeface="Calibri"/>
                          <a:cs typeface="Calibri"/>
                          <a:sym typeface="Calibri"/>
                        </a:rPr>
                        <a:t>Edebiyat Fakültesi</a:t>
                      </a:r>
                      <a:endParaRPr lang="en-US" sz="1600" b="1" u="none" strike="noStrike" cap="none" noProof="0" dirty="0">
                        <a:solidFill>
                          <a:schemeClr val="bg1"/>
                        </a:solidFill>
                        <a:latin typeface="Bookman Old Style" panose="02050604050505020204" pitchFamily="18" charset="0"/>
                        <a:ea typeface="Calibri"/>
                        <a:cs typeface="Calibri"/>
                        <a:sym typeface="Calibri"/>
                      </a:endParaRPr>
                    </a:p>
                  </a:txBody>
                  <a:tcPr marL="91425" marR="91425" marT="45725" marB="45725" anchor="ctr">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tr-TR" sz="1600" b="1" u="none" strike="noStrike" cap="none" noProof="0" dirty="0">
                          <a:solidFill>
                            <a:schemeClr val="bg1"/>
                          </a:solidFill>
                          <a:latin typeface="Bookman Old Style" panose="02050604050505020204" pitchFamily="18" charset="0"/>
                          <a:ea typeface="Calibri"/>
                          <a:cs typeface="Calibri"/>
                          <a:sym typeface="Calibri"/>
                        </a:rPr>
                        <a:t>İktisadi ve İdari bilimler Fakültesi</a:t>
                      </a:r>
                      <a:endParaRPr lang="en-US" sz="1600" b="1" u="none" strike="noStrike" cap="none" noProof="0" dirty="0">
                        <a:solidFill>
                          <a:schemeClr val="bg1"/>
                        </a:solidFill>
                        <a:latin typeface="Bookman Old Style" panose="02050604050505020204" pitchFamily="18" charset="0"/>
                        <a:ea typeface="Calibri"/>
                        <a:cs typeface="Calibri"/>
                        <a:sym typeface="Calibri"/>
                      </a:endParaRPr>
                    </a:p>
                  </a:txBody>
                  <a:tcPr marL="91425" marR="91425" marT="45725" marB="45725" anchor="ctr">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lgn="ctr">
                      <a:solidFill>
                        <a:schemeClr val="l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tr-TR" sz="1600" b="1" u="none" strike="noStrike" cap="none" noProof="0" dirty="0">
                          <a:solidFill>
                            <a:schemeClr val="bg1"/>
                          </a:solidFill>
                          <a:latin typeface="Bookman Old Style" panose="02050604050505020204" pitchFamily="18" charset="0"/>
                          <a:ea typeface="Calibri"/>
                          <a:cs typeface="Calibri"/>
                          <a:sym typeface="Calibri"/>
                        </a:rPr>
                        <a:t>Fen Fakültesi</a:t>
                      </a:r>
                      <a:endParaRPr lang="en-US" sz="1600" b="1" u="none" strike="noStrike" cap="none" noProof="0" dirty="0">
                        <a:solidFill>
                          <a:schemeClr val="bg1"/>
                        </a:solidFill>
                        <a:latin typeface="Bookman Old Style" panose="02050604050505020204" pitchFamily="18" charset="0"/>
                        <a:ea typeface="Calibri"/>
                        <a:cs typeface="Calibri"/>
                        <a:sym typeface="Calibri"/>
                      </a:endParaRPr>
                    </a:p>
                  </a:txBody>
                  <a:tcPr marL="91425" marR="91425" marT="45725" marB="45725" anchor="ctr">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lgn="ctr">
                      <a:solidFill>
                        <a:schemeClr val="l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tr-TR" sz="1600" b="1" u="none" strike="noStrike" cap="none" noProof="0" dirty="0">
                          <a:solidFill>
                            <a:schemeClr val="bg1"/>
                          </a:solidFill>
                          <a:latin typeface="Bookman Old Style" panose="02050604050505020204" pitchFamily="18" charset="0"/>
                          <a:ea typeface="Calibri"/>
                          <a:cs typeface="Calibri"/>
                          <a:sym typeface="Calibri"/>
                        </a:rPr>
                        <a:t>Mühendislik ve Mimarlık Fakültesi</a:t>
                      </a:r>
                      <a:endParaRPr lang="en-US" sz="1600" b="1" u="none" strike="noStrike" cap="none" noProof="0" dirty="0">
                        <a:solidFill>
                          <a:schemeClr val="bg1"/>
                        </a:solidFill>
                        <a:latin typeface="Bookman Old Style" panose="02050604050505020204" pitchFamily="18" charset="0"/>
                        <a:ea typeface="Calibri"/>
                        <a:cs typeface="Calibri"/>
                        <a:sym typeface="Calibri"/>
                      </a:endParaRPr>
                    </a:p>
                  </a:txBody>
                  <a:tcPr marL="91425" marR="91425" marT="45725" marB="45725" anchor="ctr">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lgn="ctr">
                      <a:solidFill>
                        <a:schemeClr val="l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tr-TR" sz="1600" b="1" u="none" strike="noStrike" cap="none" noProof="0" dirty="0">
                          <a:solidFill>
                            <a:schemeClr val="bg1"/>
                          </a:solidFill>
                          <a:latin typeface="Bookman Old Style" panose="02050604050505020204" pitchFamily="18" charset="0"/>
                          <a:ea typeface="Calibri"/>
                          <a:cs typeface="Calibri"/>
                          <a:sym typeface="Calibri"/>
                        </a:rPr>
                        <a:t>Spor Bilimleri Fakültesi</a:t>
                      </a:r>
                      <a:endParaRPr lang="en-US" sz="1600" b="1" u="none" strike="noStrike" cap="none" noProof="0" dirty="0">
                        <a:solidFill>
                          <a:schemeClr val="bg1"/>
                        </a:solidFill>
                        <a:latin typeface="Bookman Old Style" panose="02050604050505020204" pitchFamily="18" charset="0"/>
                        <a:ea typeface="Calibri"/>
                        <a:cs typeface="Calibri"/>
                        <a:sym typeface="Calibri"/>
                      </a:endParaRPr>
                    </a:p>
                  </a:txBody>
                  <a:tcPr marL="91425" marR="91425" marT="45725" marB="45725" anchor="ctr">
                    <a:lnL w="12700" cap="flat" cmpd="sng" algn="ctr">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38100" cap="flat" cmpd="sng" algn="ctr">
                      <a:solidFill>
                        <a:schemeClr val="l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38150">
                <a:tc>
                  <a:txBody>
                    <a:bodyPr/>
                    <a:lstStyle/>
                    <a:p>
                      <a:pPr marL="285750" marR="0" lvl="0" indent="-285750" algn="l" rtl="0">
                        <a:lnSpc>
                          <a:spcPct val="100000"/>
                        </a:lnSpc>
                        <a:spcBef>
                          <a:spcPts val="0"/>
                        </a:spcBef>
                        <a:spcAft>
                          <a:spcPts val="0"/>
                        </a:spcAft>
                        <a:buClr>
                          <a:schemeClr val="dk1"/>
                        </a:buClr>
                        <a:buSzPct val="25000"/>
                        <a:buFont typeface="Arial"/>
                        <a:buNone/>
                      </a:pPr>
                      <a:r>
                        <a:rPr lang="tr-TR" sz="1600" b="1" u="none" strike="noStrike" cap="none" dirty="0">
                          <a:solidFill>
                            <a:schemeClr val="dk1"/>
                          </a:solidFill>
                          <a:latin typeface="Bookman Old Style" panose="02050604050505020204" pitchFamily="18" charset="0"/>
                          <a:ea typeface="Calibri"/>
                          <a:cs typeface="Calibri"/>
                          <a:sym typeface="Calibri"/>
                        </a:rPr>
                        <a:t>Lisans</a:t>
                      </a: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600" b="1" i="0" u="none" strike="noStrike" cap="none" dirty="0">
                          <a:solidFill>
                            <a:srgbClr val="000000"/>
                          </a:solidFill>
                          <a:latin typeface="Bookman Old Style" panose="02050604050505020204" pitchFamily="18" charset="0"/>
                          <a:ea typeface="Calibri"/>
                          <a:cs typeface="Calibri"/>
                          <a:sym typeface="Calibri"/>
                        </a:rPr>
                        <a:t>1147</a:t>
                      </a:r>
                    </a:p>
                  </a:txBody>
                  <a:tcPr marL="34925" marR="34925" marT="34925" marB="34925">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600" b="1" i="0" u="none" strike="noStrike" cap="none" dirty="0">
                          <a:solidFill>
                            <a:srgbClr val="000000"/>
                          </a:solidFill>
                          <a:latin typeface="Bookman Old Style" panose="02050604050505020204" pitchFamily="18" charset="0"/>
                          <a:ea typeface="Calibri"/>
                          <a:cs typeface="Calibri"/>
                          <a:sym typeface="Calibri"/>
                        </a:rPr>
                        <a:t>622</a:t>
                      </a:r>
                    </a:p>
                  </a:txBody>
                  <a:tcPr marL="34925" marR="34925" marT="34925" marB="34925">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600" b="1" i="0" u="none" strike="noStrike" cap="none" dirty="0">
                          <a:solidFill>
                            <a:srgbClr val="000000"/>
                          </a:solidFill>
                          <a:latin typeface="Bookman Old Style" panose="02050604050505020204" pitchFamily="18" charset="0"/>
                          <a:ea typeface="Calibri"/>
                          <a:cs typeface="Calibri"/>
                          <a:sym typeface="Calibri"/>
                        </a:rPr>
                        <a:t>353</a:t>
                      </a:r>
                    </a:p>
                  </a:txBody>
                  <a:tcPr marL="34925" marR="34925" marT="34925" marB="34925">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600" b="1" i="0" u="none" strike="noStrike" cap="none" dirty="0">
                          <a:solidFill>
                            <a:srgbClr val="000000"/>
                          </a:solidFill>
                          <a:latin typeface="Bookman Old Style" panose="02050604050505020204" pitchFamily="18" charset="0"/>
                          <a:ea typeface="Calibri"/>
                          <a:cs typeface="Calibri"/>
                          <a:sym typeface="Calibri"/>
                        </a:rPr>
                        <a:t>1581</a:t>
                      </a:r>
                    </a:p>
                  </a:txBody>
                  <a:tcPr marL="34925" marR="34925" marT="34925" marB="34925">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600" b="1" i="0" u="none" strike="noStrike" cap="none" dirty="0">
                          <a:solidFill>
                            <a:srgbClr val="000000"/>
                          </a:solidFill>
                          <a:latin typeface="Bookman Old Style" panose="02050604050505020204" pitchFamily="18" charset="0"/>
                          <a:ea typeface="Calibri"/>
                          <a:cs typeface="Calibri"/>
                          <a:sym typeface="Calibri"/>
                        </a:rPr>
                        <a:t>59</a:t>
                      </a:r>
                    </a:p>
                  </a:txBody>
                  <a:tcPr marL="34925" marR="34925" marT="34925" marB="34925">
                    <a:lnL w="12700" cap="flat" cmpd="sng" algn="ctr">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CBCBCB"/>
                    </a:solidFill>
                  </a:tcPr>
                </a:tc>
                <a:extLst>
                  <a:ext uri="{0D108BD9-81ED-4DB2-BD59-A6C34878D82A}">
                    <a16:rowId xmlns:a16="http://schemas.microsoft.com/office/drawing/2014/main" val="10001"/>
                  </a:ext>
                </a:extLst>
              </a:tr>
              <a:tr h="435600">
                <a:tc gridSpan="4">
                  <a:txBody>
                    <a:bodyPr/>
                    <a:lstStyle/>
                    <a:p>
                      <a:pPr marL="285750" marR="0" lvl="0" indent="-285750" algn="r" rtl="0">
                        <a:lnSpc>
                          <a:spcPct val="100000"/>
                        </a:lnSpc>
                        <a:spcBef>
                          <a:spcPts val="0"/>
                        </a:spcBef>
                        <a:spcAft>
                          <a:spcPts val="0"/>
                        </a:spcAft>
                        <a:buClr>
                          <a:schemeClr val="dk1"/>
                        </a:buClr>
                        <a:buSzPct val="25000"/>
                        <a:buFont typeface="Arial"/>
                        <a:buNone/>
                      </a:pPr>
                      <a:r>
                        <a:rPr lang="tr-TR" sz="1800" b="1" u="none" strike="noStrike" cap="none" dirty="0">
                          <a:solidFill>
                            <a:schemeClr val="dk1"/>
                          </a:solidFill>
                          <a:latin typeface="Bookman Old Style" panose="02050604050505020204" pitchFamily="18" charset="0"/>
                          <a:ea typeface="Calibri"/>
                          <a:cs typeface="Calibri"/>
                          <a:sym typeface="Calibri"/>
                        </a:rPr>
                        <a:t>Toplam</a:t>
                      </a: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E7E7E7"/>
                    </a:solidFill>
                  </a:tcPr>
                </a:tc>
                <a:tc hMerge="1">
                  <a:txBody>
                    <a:bodyPr/>
                    <a:lstStyle/>
                    <a:p>
                      <a:pPr marL="0" marR="0" lvl="0" indent="0" algn="ctr" rtl="0">
                        <a:lnSpc>
                          <a:spcPct val="100000"/>
                        </a:lnSpc>
                        <a:spcBef>
                          <a:spcPts val="0"/>
                        </a:spcBef>
                        <a:spcAft>
                          <a:spcPts val="0"/>
                        </a:spcAft>
                        <a:buClr>
                          <a:srgbClr val="000000"/>
                        </a:buClr>
                        <a:buSzPct val="25000"/>
                        <a:buFont typeface="Calibri"/>
                        <a:buNone/>
                      </a:pPr>
                      <a:endParaRPr lang="tr-TR" sz="1600" b="1" i="0" u="none" strike="noStrike" cap="none" dirty="0">
                        <a:solidFill>
                          <a:srgbClr val="000000"/>
                        </a:solidFill>
                        <a:latin typeface="Calibri"/>
                        <a:ea typeface="Calibri"/>
                        <a:cs typeface="Calibri"/>
                        <a:sym typeface="Calibri"/>
                      </a:endParaRP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7E7"/>
                    </a:solidFill>
                  </a:tcPr>
                </a:tc>
                <a:tc hMerge="1">
                  <a:txBody>
                    <a:bodyPr/>
                    <a:lstStyle/>
                    <a:p>
                      <a:pPr marL="0" marR="0" lvl="0" indent="0" algn="ctr" rtl="0">
                        <a:lnSpc>
                          <a:spcPct val="100000"/>
                        </a:lnSpc>
                        <a:spcBef>
                          <a:spcPts val="0"/>
                        </a:spcBef>
                        <a:spcAft>
                          <a:spcPts val="0"/>
                        </a:spcAft>
                        <a:buClr>
                          <a:srgbClr val="000000"/>
                        </a:buClr>
                        <a:buSzPct val="25000"/>
                        <a:buFont typeface="Calibri"/>
                        <a:buNone/>
                      </a:pPr>
                      <a:endParaRPr lang="tr-TR" sz="2400" b="1" i="0" u="none" strike="noStrike" cap="none" dirty="0">
                        <a:solidFill>
                          <a:srgbClr val="000000"/>
                        </a:solidFill>
                        <a:latin typeface="Calibri"/>
                        <a:ea typeface="Calibri"/>
                        <a:cs typeface="Calibri"/>
                        <a:sym typeface="Calibri"/>
                      </a:endParaRP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E7E7E7"/>
                    </a:solidFill>
                  </a:tcPr>
                </a:tc>
                <a:tc hMerge="1">
                  <a:txBody>
                    <a:bodyPr/>
                    <a:lstStyle/>
                    <a:p>
                      <a:pPr marL="0" marR="0" lvl="0" indent="0" algn="ctr" rtl="0">
                        <a:lnSpc>
                          <a:spcPct val="100000"/>
                        </a:lnSpc>
                        <a:spcBef>
                          <a:spcPts val="0"/>
                        </a:spcBef>
                        <a:spcAft>
                          <a:spcPts val="0"/>
                        </a:spcAft>
                        <a:buClr>
                          <a:srgbClr val="000000"/>
                        </a:buClr>
                        <a:buSzPct val="25000"/>
                        <a:buFont typeface="Calibri"/>
                        <a:buNone/>
                      </a:pPr>
                      <a:endParaRPr lang="tr-TR" sz="2400" b="1" i="0" u="none" strike="noStrike" cap="none" dirty="0">
                        <a:solidFill>
                          <a:srgbClr val="000000"/>
                        </a:solidFill>
                        <a:latin typeface="Calibri"/>
                        <a:ea typeface="Calibri"/>
                        <a:cs typeface="Calibri"/>
                        <a:sym typeface="Calibri"/>
                      </a:endParaRP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E7E7E7"/>
                    </a:solidFill>
                  </a:tcPr>
                </a:tc>
                <a:tc gridSpan="2">
                  <a:txBody>
                    <a:bodyPr/>
                    <a:lstStyle/>
                    <a:p>
                      <a:pPr marL="0" marR="0" lvl="0" indent="0" algn="ctr" rtl="0">
                        <a:lnSpc>
                          <a:spcPct val="100000"/>
                        </a:lnSpc>
                        <a:spcBef>
                          <a:spcPts val="0"/>
                        </a:spcBef>
                        <a:spcAft>
                          <a:spcPts val="0"/>
                        </a:spcAft>
                        <a:buClr>
                          <a:srgbClr val="000000"/>
                        </a:buClr>
                        <a:buSzPct val="25000"/>
                        <a:buFont typeface="Calibri"/>
                        <a:buNone/>
                      </a:pPr>
                      <a:r>
                        <a:rPr lang="tr-TR" sz="1800" b="1" i="0" u="none" strike="noStrike" cap="none" dirty="0">
                          <a:solidFill>
                            <a:srgbClr val="000000"/>
                          </a:solidFill>
                          <a:latin typeface="Bookman Old Style" panose="02050604050505020204" pitchFamily="18" charset="0"/>
                          <a:ea typeface="Calibri"/>
                          <a:cs typeface="Calibri"/>
                          <a:sym typeface="Calibri"/>
                        </a:rPr>
                        <a:t>3762</a:t>
                      </a:r>
                    </a:p>
                  </a:txBody>
                  <a:tcPr marL="34925" marR="34925" marT="34925" marB="349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E7E7E7"/>
                    </a:solidFill>
                  </a:tcPr>
                </a:tc>
                <a:tc hMerge="1">
                  <a:txBody>
                    <a:bodyPr/>
                    <a:lstStyle/>
                    <a:p>
                      <a:endParaRPr lang="tr-TR"/>
                    </a:p>
                  </a:txBody>
                  <a:tcPr/>
                </a:tc>
                <a:extLst>
                  <a:ext uri="{0D108BD9-81ED-4DB2-BD59-A6C34878D82A}">
                    <a16:rowId xmlns:a16="http://schemas.microsoft.com/office/drawing/2014/main" val="10002"/>
                  </a:ext>
                </a:extLst>
              </a:tr>
            </a:tbl>
          </a:graphicData>
        </a:graphic>
      </p:graphicFrame>
      <p:graphicFrame>
        <p:nvGraphicFramePr>
          <p:cNvPr id="9" name="Shape 145"/>
          <p:cNvGraphicFramePr/>
          <p:nvPr>
            <p:extLst>
              <p:ext uri="{D42A27DB-BD31-4B8C-83A1-F6EECF244321}">
                <p14:modId xmlns:p14="http://schemas.microsoft.com/office/powerpoint/2010/main" val="2255031368"/>
              </p:ext>
            </p:extLst>
          </p:nvPr>
        </p:nvGraphicFramePr>
        <p:xfrm>
          <a:off x="3204922" y="4132231"/>
          <a:ext cx="8612156" cy="1391275"/>
        </p:xfrm>
        <a:graphic>
          <a:graphicData uri="http://schemas.openxmlformats.org/drawingml/2006/table">
            <a:tbl>
              <a:tblPr>
                <a:noFill/>
              </a:tblPr>
              <a:tblGrid>
                <a:gridCol w="1977068">
                  <a:extLst>
                    <a:ext uri="{9D8B030D-6E8A-4147-A177-3AD203B41FA5}">
                      <a16:colId xmlns:a16="http://schemas.microsoft.com/office/drawing/2014/main" val="20000"/>
                    </a:ext>
                  </a:extLst>
                </a:gridCol>
                <a:gridCol w="2957294">
                  <a:extLst>
                    <a:ext uri="{9D8B030D-6E8A-4147-A177-3AD203B41FA5}">
                      <a16:colId xmlns:a16="http://schemas.microsoft.com/office/drawing/2014/main" val="20001"/>
                    </a:ext>
                  </a:extLst>
                </a:gridCol>
                <a:gridCol w="3677794">
                  <a:extLst>
                    <a:ext uri="{9D8B030D-6E8A-4147-A177-3AD203B41FA5}">
                      <a16:colId xmlns:a16="http://schemas.microsoft.com/office/drawing/2014/main" val="20002"/>
                    </a:ext>
                  </a:extLst>
                </a:gridCol>
              </a:tblGrid>
              <a:tr h="517525">
                <a:tc>
                  <a:txBody>
                    <a:bodyPr/>
                    <a:lstStyle/>
                    <a:p>
                      <a:pPr marL="0" marR="0" lvl="0" indent="0" algn="l" rtl="0">
                        <a:lnSpc>
                          <a:spcPct val="100000"/>
                        </a:lnSpc>
                        <a:spcBef>
                          <a:spcPts val="0"/>
                        </a:spcBef>
                        <a:spcAft>
                          <a:spcPts val="0"/>
                        </a:spcAft>
                        <a:buClr>
                          <a:schemeClr val="lt1"/>
                        </a:buClr>
                        <a:buSzPct val="25000"/>
                        <a:buFont typeface="Calibri"/>
                        <a:buNone/>
                      </a:pPr>
                      <a:endParaRPr lang="tr-TR" sz="2400" b="1" u="none" strike="noStrike" cap="none" dirty="0">
                        <a:solidFill>
                          <a:schemeClr val="lt1"/>
                        </a:solidFill>
                        <a:latin typeface="Calibri"/>
                        <a:ea typeface="Calibri"/>
                        <a:cs typeface="Calibri"/>
                        <a:sym typeface="Calibri"/>
                      </a:endParaRP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600" b="1" u="none" strike="noStrike" cap="none" noProof="0" dirty="0">
                          <a:solidFill>
                            <a:schemeClr val="bg1"/>
                          </a:solidFill>
                          <a:latin typeface="Bookman Old Style" panose="02050604050505020204" pitchFamily="18" charset="0"/>
                          <a:ea typeface="Calibri"/>
                          <a:cs typeface="Calibri"/>
                          <a:sym typeface="Calibri"/>
                        </a:rPr>
                        <a:t> </a:t>
                      </a:r>
                      <a:r>
                        <a:rPr lang="tr-TR" sz="1600" b="1" dirty="0">
                          <a:solidFill>
                            <a:schemeClr val="bg1"/>
                          </a:solidFill>
                          <a:latin typeface="Bookman Old Style" panose="02050604050505020204" pitchFamily="18" charset="0"/>
                        </a:rPr>
                        <a:t>Fen Bilimleri Enstitüsü</a:t>
                      </a:r>
                      <a:endParaRPr lang="en-GB" sz="1600" b="1" dirty="0">
                        <a:solidFill>
                          <a:schemeClr val="bg1"/>
                        </a:solidFill>
                        <a:latin typeface="Bookman Old Style" panose="02050604050505020204" pitchFamily="18" charset="0"/>
                      </a:endParaRPr>
                    </a:p>
                  </a:txBody>
                  <a:tcPr marL="91425" marR="91425" marT="45725" marB="45725" anchor="ctr">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ct val="25000"/>
                        <a:buFont typeface="Calibri"/>
                        <a:buNone/>
                        <a:tabLst/>
                        <a:defRPr/>
                      </a:pPr>
                      <a:r>
                        <a:rPr lang="tr-TR" sz="1600" b="1" dirty="0">
                          <a:solidFill>
                            <a:schemeClr val="bg1"/>
                          </a:solidFill>
                          <a:latin typeface="Bookman Old Style" panose="02050604050505020204" pitchFamily="18" charset="0"/>
                        </a:rPr>
                        <a:t>Sosyal</a:t>
                      </a:r>
                      <a:r>
                        <a:rPr lang="tr-TR" sz="1600" b="1" baseline="0" dirty="0">
                          <a:solidFill>
                            <a:schemeClr val="bg1"/>
                          </a:solidFill>
                          <a:latin typeface="Bookman Old Style" panose="02050604050505020204" pitchFamily="18" charset="0"/>
                        </a:rPr>
                        <a:t> Bilimler Enstitüsü</a:t>
                      </a:r>
                      <a:endParaRPr lang="en-GB" sz="1600" b="1" dirty="0">
                        <a:solidFill>
                          <a:schemeClr val="bg1"/>
                        </a:solidFill>
                        <a:latin typeface="Bookman Old Style" panose="02050604050505020204" pitchFamily="18" charset="0"/>
                      </a:endParaRPr>
                    </a:p>
                  </a:txBody>
                  <a:tcPr marL="91425" marR="91425" marT="45725" marB="45725"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lgn="ctr">
                      <a:solidFill>
                        <a:schemeClr val="l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38150">
                <a:tc>
                  <a:txBody>
                    <a:bodyPr/>
                    <a:lstStyle/>
                    <a:p>
                      <a:pPr marL="285750" marR="0" lvl="0" indent="-285750" algn="l" defTabSz="457200" rtl="0" eaLnBrk="1" fontAlgn="auto" latinLnBrk="0" hangingPunct="1">
                        <a:lnSpc>
                          <a:spcPct val="100000"/>
                        </a:lnSpc>
                        <a:spcBef>
                          <a:spcPts val="0"/>
                        </a:spcBef>
                        <a:spcAft>
                          <a:spcPts val="0"/>
                        </a:spcAft>
                        <a:buClr>
                          <a:schemeClr val="dk1"/>
                        </a:buClr>
                        <a:buSzPct val="25000"/>
                        <a:buFont typeface="Arial"/>
                        <a:buNone/>
                        <a:tabLst/>
                        <a:defRPr/>
                      </a:pPr>
                      <a:r>
                        <a:rPr lang="tr-TR" sz="1600" b="1" u="none" strike="noStrike" cap="none" dirty="0">
                          <a:solidFill>
                            <a:schemeClr val="dk1"/>
                          </a:solidFill>
                          <a:latin typeface="Bookman Old Style" panose="02050604050505020204" pitchFamily="18" charset="0"/>
                          <a:ea typeface="Calibri"/>
                          <a:cs typeface="Calibri"/>
                          <a:sym typeface="Calibri"/>
                        </a:rPr>
                        <a:t>Lisansüstü</a:t>
                      </a: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600" b="1" i="0" u="none" strike="noStrike" cap="none" dirty="0">
                          <a:solidFill>
                            <a:schemeClr val="tx1"/>
                          </a:solidFill>
                          <a:latin typeface="Bookman Old Style" panose="02050604050505020204" pitchFamily="18" charset="0"/>
                          <a:ea typeface="Calibri"/>
                          <a:cs typeface="Calibri"/>
                          <a:sym typeface="Calibri"/>
                        </a:rPr>
                        <a:t>289</a:t>
                      </a:r>
                    </a:p>
                  </a:txBody>
                  <a:tcPr marL="34925" marR="34925" marT="34925" marB="34925">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600" b="1" i="0" u="none" strike="noStrike" cap="none" dirty="0">
                          <a:solidFill>
                            <a:srgbClr val="000000"/>
                          </a:solidFill>
                          <a:latin typeface="Bookman Old Style" panose="02050604050505020204" pitchFamily="18" charset="0"/>
                          <a:ea typeface="Calibri"/>
                          <a:cs typeface="Calibri"/>
                          <a:sym typeface="Calibri"/>
                        </a:rPr>
                        <a:t>192</a:t>
                      </a:r>
                    </a:p>
                  </a:txBody>
                  <a:tcPr marL="34925" marR="34925" marT="34925" marB="34925">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381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CBCBCB"/>
                    </a:solidFill>
                  </a:tcPr>
                </a:tc>
                <a:extLst>
                  <a:ext uri="{0D108BD9-81ED-4DB2-BD59-A6C34878D82A}">
                    <a16:rowId xmlns:a16="http://schemas.microsoft.com/office/drawing/2014/main" val="10001"/>
                  </a:ext>
                </a:extLst>
              </a:tr>
              <a:tr h="435600">
                <a:tc gridSpan="2">
                  <a:txBody>
                    <a:bodyPr/>
                    <a:lstStyle/>
                    <a:p>
                      <a:pPr marL="285750" marR="0" lvl="0" indent="-285750" algn="r" rtl="0">
                        <a:lnSpc>
                          <a:spcPct val="100000"/>
                        </a:lnSpc>
                        <a:spcBef>
                          <a:spcPts val="0"/>
                        </a:spcBef>
                        <a:spcAft>
                          <a:spcPts val="0"/>
                        </a:spcAft>
                        <a:buClr>
                          <a:schemeClr val="dk1"/>
                        </a:buClr>
                        <a:buSzPct val="25000"/>
                        <a:buFont typeface="Arial"/>
                        <a:buNone/>
                      </a:pPr>
                      <a:r>
                        <a:rPr lang="tr-TR" sz="1800" b="1" u="none" strike="noStrike" cap="none" dirty="0">
                          <a:solidFill>
                            <a:schemeClr val="dk1"/>
                          </a:solidFill>
                          <a:latin typeface="Bookman Old Style" panose="02050604050505020204" pitchFamily="18" charset="0"/>
                          <a:ea typeface="Calibri"/>
                          <a:cs typeface="Calibri"/>
                          <a:sym typeface="Calibri"/>
                        </a:rPr>
                        <a:t>Toplam</a:t>
                      </a: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E7E7E7"/>
                    </a:solidFill>
                  </a:tcPr>
                </a:tc>
                <a:tc hMerge="1">
                  <a:txBody>
                    <a:bodyPr/>
                    <a:lstStyle/>
                    <a:p>
                      <a:pPr marL="0" marR="0" lvl="0" indent="0" algn="ctr" rtl="0">
                        <a:lnSpc>
                          <a:spcPct val="100000"/>
                        </a:lnSpc>
                        <a:spcBef>
                          <a:spcPts val="0"/>
                        </a:spcBef>
                        <a:spcAft>
                          <a:spcPts val="0"/>
                        </a:spcAft>
                        <a:buClr>
                          <a:srgbClr val="000000"/>
                        </a:buClr>
                        <a:buSzPct val="25000"/>
                        <a:buFont typeface="Calibri"/>
                        <a:buNone/>
                      </a:pPr>
                      <a:endParaRPr lang="tr-TR" sz="1600" b="1" i="0" u="none" strike="noStrike" cap="none" dirty="0">
                        <a:solidFill>
                          <a:srgbClr val="000000"/>
                        </a:solidFill>
                        <a:latin typeface="Calibri"/>
                        <a:ea typeface="Calibri"/>
                        <a:cs typeface="Calibri"/>
                        <a:sym typeface="Calibri"/>
                      </a:endParaRPr>
                    </a:p>
                  </a:txBody>
                  <a:tcPr marL="34925" marR="34925" marT="34925" marB="34925">
                    <a:lnL w="12700" cap="flat" cmpd="sng">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tr-TR" sz="1800" b="1" i="0" u="none" strike="noStrike" cap="none" dirty="0">
                          <a:solidFill>
                            <a:srgbClr val="000000"/>
                          </a:solidFill>
                          <a:latin typeface="Bookman Old Style" panose="02050604050505020204" pitchFamily="18" charset="0"/>
                          <a:ea typeface="Calibri"/>
                          <a:cs typeface="Calibri"/>
                          <a:sym typeface="Calibri"/>
                        </a:rPr>
                        <a:t>481</a:t>
                      </a:r>
                    </a:p>
                  </a:txBody>
                  <a:tcPr marL="34925" marR="34925" marT="34925" marB="34925">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bl>
          </a:graphicData>
        </a:graphic>
      </p:graphicFrame>
      <p:sp>
        <p:nvSpPr>
          <p:cNvPr id="10" name="Unvan 9"/>
          <p:cNvSpPr>
            <a:spLocks noGrp="1"/>
          </p:cNvSpPr>
          <p:nvPr>
            <p:ph type="title"/>
          </p:nvPr>
        </p:nvSpPr>
        <p:spPr>
          <a:xfrm>
            <a:off x="1592377" y="647122"/>
            <a:ext cx="10018713" cy="867294"/>
          </a:xfrm>
        </p:spPr>
        <p:txBody>
          <a:bodyPr/>
          <a:lstStyle/>
          <a:p>
            <a:r>
              <a:rPr lang="tr-TR" b="1" dirty="0"/>
              <a:t>Öğrencilerimiz</a:t>
            </a:r>
          </a:p>
        </p:txBody>
      </p:sp>
    </p:spTree>
    <p:extLst>
      <p:ext uri="{BB962C8B-B14F-4D97-AF65-F5344CB8AC3E}">
        <p14:creationId xmlns:p14="http://schemas.microsoft.com/office/powerpoint/2010/main" val="3962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894"/>
            <a:ext cx="5960634" cy="4039985"/>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25090"/>
            <a:ext cx="5292748" cy="353290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0635" y="1397974"/>
            <a:ext cx="6231366" cy="4159436"/>
          </a:xfrm>
          <a:prstGeom prst="rect">
            <a:avLst/>
          </a:prstGeom>
        </p:spPr>
      </p:pic>
      <p:sp>
        <p:nvSpPr>
          <p:cNvPr id="7" name="Dikdörtgen 6"/>
          <p:cNvSpPr/>
          <p:nvPr/>
        </p:nvSpPr>
        <p:spPr>
          <a:xfrm>
            <a:off x="3298073" y="6129009"/>
            <a:ext cx="1552412" cy="584775"/>
          </a:xfrm>
          <a:prstGeom prst="rect">
            <a:avLst/>
          </a:prstGeom>
          <a:noFill/>
        </p:spPr>
        <p:txBody>
          <a:bodyPr wrap="none" lIns="91440" tIns="45720" rIns="91440" bIns="45720">
            <a:spAutoFit/>
          </a:bodyPr>
          <a:lstStyle/>
          <a:p>
            <a:pPr algn="ctr"/>
            <a:r>
              <a:rPr lang="tr-T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YÜTAM</a:t>
            </a:r>
          </a:p>
        </p:txBody>
      </p:sp>
      <p:sp>
        <p:nvSpPr>
          <p:cNvPr id="8" name="Dikdörtgen 7"/>
          <p:cNvSpPr/>
          <p:nvPr/>
        </p:nvSpPr>
        <p:spPr>
          <a:xfrm>
            <a:off x="2909002" y="2673799"/>
            <a:ext cx="2912785" cy="523220"/>
          </a:xfrm>
          <a:prstGeom prst="rect">
            <a:avLst/>
          </a:prstGeom>
          <a:noFill/>
        </p:spPr>
        <p:txBody>
          <a:bodyPr wrap="none" lIns="91440" tIns="45720" rIns="91440" bIns="45720">
            <a:spAutoFit/>
          </a:bodyPr>
          <a:lstStyle/>
          <a:p>
            <a:pPr algn="ctr"/>
            <a:r>
              <a:rPr lang="tr-TR"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YAŞAM MERKEZİ</a:t>
            </a:r>
            <a:endParaRPr lang="tr-TR"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Dikdörtgen 8"/>
          <p:cNvSpPr/>
          <p:nvPr/>
        </p:nvSpPr>
        <p:spPr>
          <a:xfrm>
            <a:off x="9325845" y="4972635"/>
            <a:ext cx="2901371" cy="584775"/>
          </a:xfrm>
          <a:prstGeom prst="rect">
            <a:avLst/>
          </a:prstGeom>
          <a:noFill/>
        </p:spPr>
        <p:txBody>
          <a:bodyPr wrap="none" lIns="91440" tIns="45720" rIns="91440" bIns="45720">
            <a:spAutoFit/>
          </a:bodyPr>
          <a:lstStyle/>
          <a:p>
            <a:pPr algn="ctr"/>
            <a:r>
              <a:rPr lang="tr-T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SPOR SALONU</a:t>
            </a:r>
          </a:p>
        </p:txBody>
      </p:sp>
    </p:spTree>
    <p:extLst>
      <p:ext uri="{BB962C8B-B14F-4D97-AF65-F5344CB8AC3E}">
        <p14:creationId xmlns:p14="http://schemas.microsoft.com/office/powerpoint/2010/main" val="194117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134" y="2605368"/>
            <a:ext cx="4267546" cy="3200659"/>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120" y="4205698"/>
            <a:ext cx="3545992" cy="2366950"/>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077" y="-1"/>
            <a:ext cx="4305923" cy="2874203"/>
          </a:xfrm>
          <a:prstGeom prst="rect">
            <a:avLst/>
          </a:prstGeom>
        </p:spPr>
      </p:pic>
      <p:sp>
        <p:nvSpPr>
          <p:cNvPr id="2" name="Unvan 1"/>
          <p:cNvSpPr>
            <a:spLocks noGrp="1"/>
          </p:cNvSpPr>
          <p:nvPr>
            <p:ph type="title"/>
          </p:nvPr>
        </p:nvSpPr>
        <p:spPr>
          <a:xfrm>
            <a:off x="1424524" y="65781"/>
            <a:ext cx="2879869" cy="825730"/>
          </a:xfrm>
        </p:spPr>
        <p:txBody>
          <a:bodyPr>
            <a:normAutofit fontScale="90000"/>
          </a:bodyPr>
          <a:lstStyle/>
          <a:p>
            <a:r>
              <a:rPr lang="tr-TR" b="1" dirty="0"/>
              <a:t>Fen Fakültesi</a:t>
            </a:r>
          </a:p>
        </p:txBody>
      </p:sp>
      <p:sp>
        <p:nvSpPr>
          <p:cNvPr id="3" name="İçerik Yer Tutucusu 2"/>
          <p:cNvSpPr>
            <a:spLocks noGrp="1"/>
          </p:cNvSpPr>
          <p:nvPr>
            <p:ph idx="1"/>
          </p:nvPr>
        </p:nvSpPr>
        <p:spPr>
          <a:xfrm>
            <a:off x="1435855" y="983064"/>
            <a:ext cx="3778421" cy="2040159"/>
          </a:xfrm>
        </p:spPr>
        <p:txBody>
          <a:bodyPr/>
          <a:lstStyle/>
          <a:p>
            <a:r>
              <a:rPr lang="tr-TR" sz="2000" dirty="0"/>
              <a:t>Moleküler Biyoloji ve Genetik</a:t>
            </a:r>
          </a:p>
          <a:p>
            <a:r>
              <a:rPr lang="tr-TR" sz="2000" dirty="0"/>
              <a:t>Matematik</a:t>
            </a:r>
          </a:p>
          <a:p>
            <a:r>
              <a:rPr lang="tr-TR" sz="2000" dirty="0"/>
              <a:t>Temel Bilimler</a:t>
            </a:r>
          </a:p>
          <a:p>
            <a:endParaRPr lang="tr-TR" dirty="0"/>
          </a:p>
        </p:txBody>
      </p:sp>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9634"/>
            <a:ext cx="973666" cy="973666"/>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4276" y="1504138"/>
            <a:ext cx="5142807" cy="2892829"/>
          </a:xfrm>
          <a:prstGeom prst="rect">
            <a:avLst/>
          </a:prstGeom>
        </p:spPr>
      </p:pic>
      <p:pic>
        <p:nvPicPr>
          <p:cNvPr id="7" name="Resi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8043" y="3740214"/>
            <a:ext cx="3993957" cy="2641165"/>
          </a:xfrm>
          <a:prstGeom prst="rect">
            <a:avLst/>
          </a:prstGeom>
        </p:spPr>
      </p:pic>
      <p:sp>
        <p:nvSpPr>
          <p:cNvPr id="9" name="Dikdörtgen 8"/>
          <p:cNvSpPr/>
          <p:nvPr/>
        </p:nvSpPr>
        <p:spPr>
          <a:xfrm>
            <a:off x="5414149" y="1761610"/>
            <a:ext cx="1290738" cy="461665"/>
          </a:xfrm>
          <a:prstGeom prst="rect">
            <a:avLst/>
          </a:prstGeom>
          <a:noFill/>
        </p:spPr>
        <p:txBody>
          <a:bodyPr wrap="none" lIns="91440" tIns="45720" rIns="91440" bIns="45720">
            <a:spAutoFit/>
          </a:bodyPr>
          <a:lstStyle/>
          <a:p>
            <a:pPr algn="ctr"/>
            <a:r>
              <a:rPr lang="tr-TR" sz="2400" b="1" dirty="0">
                <a:ln w="9525">
                  <a:solidFill>
                    <a:schemeClr val="bg1"/>
                  </a:solidFill>
                  <a:prstDash val="solid"/>
                </a:ln>
                <a:effectLst>
                  <a:outerShdw blurRad="12700" dist="38100" dir="2700000" algn="tl" rotWithShape="0">
                    <a:schemeClr val="bg1">
                      <a:lumMod val="50000"/>
                    </a:schemeClr>
                  </a:outerShdw>
                </a:effectLst>
              </a:rPr>
              <a:t>KANTİN</a:t>
            </a:r>
            <a:endParaRPr lang="tr-T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Dikdörtgen 9"/>
          <p:cNvSpPr/>
          <p:nvPr/>
        </p:nvSpPr>
        <p:spPr>
          <a:xfrm>
            <a:off x="7776984" y="6381379"/>
            <a:ext cx="2695032" cy="400110"/>
          </a:xfrm>
          <a:prstGeom prst="rect">
            <a:avLst/>
          </a:prstGeom>
          <a:noFill/>
        </p:spPr>
        <p:txBody>
          <a:bodyPr wrap="none" lIns="91440" tIns="45720" rIns="91440" bIns="45720">
            <a:spAutoFit/>
          </a:bodyPr>
          <a:lstStyle/>
          <a:p>
            <a:pPr algn="ctr"/>
            <a:r>
              <a:rPr lang="tr-TR"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KONFERANS SALONU</a:t>
            </a:r>
          </a:p>
        </p:txBody>
      </p:sp>
    </p:spTree>
    <p:extLst>
      <p:ext uri="{BB962C8B-B14F-4D97-AF65-F5344CB8AC3E}">
        <p14:creationId xmlns:p14="http://schemas.microsoft.com/office/powerpoint/2010/main" val="426517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randombar(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ks">
  <a:themeElements>
    <a:clrScheme name="Paralaks">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aks">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k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
  <TotalTime>4387</TotalTime>
  <Words>1219</Words>
  <Application>Microsoft Office PowerPoint</Application>
  <PresentationFormat>Geniş ekran</PresentationFormat>
  <Paragraphs>298</Paragraphs>
  <Slides>38</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38</vt:i4>
      </vt:variant>
    </vt:vector>
  </HeadingPairs>
  <TitlesOfParts>
    <vt:vector size="44" baseType="lpstr">
      <vt:lpstr>Arial</vt:lpstr>
      <vt:lpstr>Bookman Old Style</vt:lpstr>
      <vt:lpstr>Calibri</vt:lpstr>
      <vt:lpstr>Corbel</vt:lpstr>
      <vt:lpstr>Times New Roman</vt:lpstr>
      <vt:lpstr>Paralaks</vt:lpstr>
      <vt:lpstr>ERZURUM TEKNİK ÜNİVERSİTESİ    </vt:lpstr>
      <vt:lpstr>İÇERİK</vt:lpstr>
      <vt:lpstr>Üniversitemiz</vt:lpstr>
      <vt:lpstr>Vizyon ve Misyon </vt:lpstr>
      <vt:lpstr>PowerPoint Sunusu</vt:lpstr>
      <vt:lpstr>FAKÜLTELER</vt:lpstr>
      <vt:lpstr>Öğrencilerimiz</vt:lpstr>
      <vt:lpstr>PowerPoint Sunusu</vt:lpstr>
      <vt:lpstr>Fen Fakültesi</vt:lpstr>
      <vt:lpstr>Fakültemiz</vt:lpstr>
      <vt:lpstr>PowerPoint Sunusu</vt:lpstr>
      <vt:lpstr>                   Matematik Bölümü </vt:lpstr>
      <vt:lpstr>                            Matematik Bölümü </vt:lpstr>
      <vt:lpstr>Matematik Bölümü </vt:lpstr>
      <vt:lpstr>Matematik Bölümü </vt:lpstr>
      <vt:lpstr>Matematik Bölümü </vt:lpstr>
      <vt:lpstr>Çalışma Alanlarımız</vt:lpstr>
      <vt:lpstr>Bilmeniz Gerekenler</vt:lpstr>
      <vt:lpstr>Bilmeniz Gerekenler</vt:lpstr>
      <vt:lpstr>Yurtiçi ve Yurtdışı İmkanlar (Değişim Programları)</vt:lpstr>
      <vt:lpstr>Yurtiçi ve Yurtdışı İmkanlar (Değişim Programları)</vt:lpstr>
      <vt:lpstr>Yurtiçi ve Yurtdışı İmkanlar (Değişim Programları)</vt:lpstr>
      <vt:lpstr>Üniversite Kulüpleri</vt:lpstr>
      <vt:lpstr>PowerPoint Sunusu</vt:lpstr>
      <vt:lpstr>PowerPoint Sunusu</vt:lpstr>
      <vt:lpstr>PowerPoint Sunusu</vt:lpstr>
      <vt:lpstr>Fen Fakültesi Etkinlikleri</vt:lpstr>
      <vt:lpstr>Fen Fakültesi Etkinlikleri</vt:lpstr>
      <vt:lpstr>Matematik Olimpiyatı</vt:lpstr>
      <vt:lpstr>Matematik Bölümü Söyleşi Günleri</vt:lpstr>
      <vt:lpstr>Matematiğin Gözünden Imaginary</vt:lpstr>
      <vt:lpstr>PowerPoint Sunusu</vt:lpstr>
      <vt:lpstr>PowerPoint Sunusu</vt:lpstr>
      <vt:lpstr>ULAŞIM</vt:lpstr>
      <vt:lpstr>Mezun Olunca? </vt:lpstr>
      <vt:lpstr>Mezun Olunca?</vt:lpstr>
      <vt:lpstr>Bir Sorun Olduğunda Ne Yapmalısınız?</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DELL</dc:creator>
  <cp:lastModifiedBy>Sibel TURANLI</cp:lastModifiedBy>
  <cp:revision>255</cp:revision>
  <dcterms:created xsi:type="dcterms:W3CDTF">2019-09-10T10:41:51Z</dcterms:created>
  <dcterms:modified xsi:type="dcterms:W3CDTF">2020-06-17T09:02:13Z</dcterms:modified>
</cp:coreProperties>
</file>